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08" r:id="rId3"/>
    <p:sldId id="309" r:id="rId4"/>
    <p:sldId id="310" r:id="rId5"/>
    <p:sldId id="311" r:id="rId6"/>
    <p:sldId id="313" r:id="rId7"/>
    <p:sldId id="306" r:id="rId8"/>
    <p:sldId id="312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30" autoAdjust="0"/>
  </p:normalViewPr>
  <p:slideViewPr>
    <p:cSldViewPr>
      <p:cViewPr varScale="1">
        <p:scale>
          <a:sx n="66" d="100"/>
          <a:sy n="66" d="100"/>
        </p:scale>
        <p:origin x="150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B51EF-5C8E-472F-AEC3-0EFC12BB81C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5CB34-04F4-4CDD-B473-2BAB8895E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2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Transducer converts</a:t>
            </a:r>
            <a:r>
              <a:rPr lang="en-US" baseline="0" dirty="0" smtClean="0"/>
              <a:t> energy from one form to another form e.g., Loud Speaker, LED, Thermometer, microphone etc., 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spectrogram is a visual representation of the spectrum of frequencies of a signal as it varies with time. When applied to an audio signal, spectrograms are sometimes called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graphs, voice prints, or voice 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CB34-04F4-4CDD-B473-2BAB8895EB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8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Component Analysis (ICA) is a statistical method used to identify hidden factors of random variables. It is a linear generative model which assumes the observed variables are a linear mixture of unknown non Gaussian and mutually independent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CB34-04F4-4CDD-B473-2BAB8895EB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6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 smtClean="0"/>
              <a:t>Delayed</a:t>
            </a:r>
            <a:r>
              <a:rPr lang="en-US" baseline="0" dirty="0" smtClean="0"/>
              <a:t> Rewards: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basic level, you have biological drives, hunger in this example.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Hunger is bad, by definition.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brain notices that if you don’t eat, then you have hunger later. So not eating is bad.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brain notices that if you have an empty fridge, then you cannot eat later. So having an empty fridge is bad.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brain notices that if you have a half-empty fridge, then you have an empty fridge later. So having a half-empty fridge is bad.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brain notices that if you buy stuff in the supermarket, then you get a fuller fridge. Sa buying stuff in the supermarket is good.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brain notices that if you don’t have money, then you cannot buy stuff in the supermarket. So having money is good.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brain notices that if you have a job, then you get money. So having a job is good.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conclusion of this is that from the very basic biological drive of hunger you build an heuristic that says having a job is good. It takes a few levels of abstraction. This is how humans manage delayed gratification.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 learning is about discriminating between what is good and bad according to a metric. (And this is used to direct actions) By doing this, you create intermediary representations that are in the end collapsed into a single dimension metric of reward.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CB34-04F4-4CDD-B473-2BAB8895EB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reinforcement learning (IRL) is a specific form of learning from demonstration that attempts to estimate the reward function of a Markov decision process from examples provided by the teacher. The reward function is often considered the most succinct description of a task.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5CB34-04F4-4CDD-B473-2BAB8895EB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7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gulation_of_self-driving_car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ashif.zafar@nu.edu.p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fillic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2900" y="457200"/>
            <a:ext cx="8458200" cy="73045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1028700" algn="l"/>
              </a:tabLst>
            </a:pPr>
            <a:r>
              <a:rPr lang="en-US" altLang="zh-CN" dirty="0" smtClean="0"/>
              <a:t>	</a:t>
            </a:r>
            <a:endParaRPr lang="en-US" altLang="zh-CN" sz="4000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  <a:p>
            <a:pPr algn="ctr">
              <a:lnSpc>
                <a:spcPts val="7200"/>
              </a:lnSpc>
              <a:tabLst>
                <a:tab pos="1028700" algn="l"/>
              </a:tabLst>
            </a:pPr>
            <a:r>
              <a:rPr lang="en-US" altLang="zh-CN" sz="4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CS4104 </a:t>
            </a:r>
          </a:p>
          <a:p>
            <a:pPr algn="ctr">
              <a:lnSpc>
                <a:spcPts val="7200"/>
              </a:lnSpc>
              <a:tabLst>
                <a:tab pos="1028700" algn="l"/>
              </a:tabLst>
            </a:pPr>
            <a:r>
              <a:rPr lang="en-US" altLang="zh-CN" sz="4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Applied Machine Learning</a:t>
            </a:r>
          </a:p>
          <a:p>
            <a:pPr algn="ctr">
              <a:lnSpc>
                <a:spcPts val="7200"/>
              </a:lnSpc>
              <a:tabLst>
                <a:tab pos="10287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Lecture No 1</a:t>
            </a:r>
          </a:p>
          <a:p>
            <a:pPr algn="ctr">
              <a:lnSpc>
                <a:spcPts val="7200"/>
              </a:lnSpc>
              <a:tabLst>
                <a:tab pos="1028700" algn="l"/>
              </a:tabLst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Introduction</a:t>
            </a:r>
          </a:p>
          <a:p>
            <a:pPr algn="ctr">
              <a:lnSpc>
                <a:spcPts val="7200"/>
              </a:lnSpc>
              <a:tabLst>
                <a:tab pos="10287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Spring 2025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400"/>
              </a:lnSpc>
              <a:tabLst>
                <a:tab pos="10287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5400"/>
              </a:lnSpc>
              <a:tabLst>
                <a:tab pos="1028700" algn="l"/>
              </a:tabLst>
            </a:pPr>
            <a:endParaRPr lang="en-US" altLang="zh-CN" sz="1400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352800" y="1600200"/>
            <a:ext cx="2667000" cy="1524000"/>
          </a:xfrm>
          <a:custGeom>
            <a:avLst/>
            <a:gdLst>
              <a:gd name="connsiteX0" fmla="*/ 0 w 2667000"/>
              <a:gd name="connsiteY0" fmla="*/ 1524000 h 1524000"/>
              <a:gd name="connsiteX1" fmla="*/ 2667000 w 2667000"/>
              <a:gd name="connsiteY1" fmla="*/ 1524000 h 1524000"/>
              <a:gd name="connsiteX2" fmla="*/ 2667000 w 2667000"/>
              <a:gd name="connsiteY2" fmla="*/ 0 h 1524000"/>
              <a:gd name="connsiteX3" fmla="*/ 0 w 2667000"/>
              <a:gd name="connsiteY3" fmla="*/ 0 h 1524000"/>
              <a:gd name="connsiteX4" fmla="*/ 0 w 2667000"/>
              <a:gd name="connsiteY4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1524000">
                <a:moveTo>
                  <a:pt x="0" y="1524000"/>
                </a:moveTo>
                <a:lnTo>
                  <a:pt x="2667000" y="1524000"/>
                </a:lnTo>
                <a:lnTo>
                  <a:pt x="2667000" y="0"/>
                </a:lnTo>
                <a:lnTo>
                  <a:pt x="0" y="0"/>
                </a:lnTo>
                <a:lnTo>
                  <a:pt x="0" y="15240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157937200" y="-159689792"/>
            <a:ext cx="325247008" cy="324104000"/>
          </a:xfrm>
          <a:custGeom>
            <a:avLst/>
            <a:gdLst>
              <a:gd name="connsiteX0" fmla="*/ 161290000 w 325247008"/>
              <a:gd name="connsiteY0" fmla="*/ 161290000 h 324104000"/>
              <a:gd name="connsiteX1" fmla="*/ 163956992 w 325247008"/>
              <a:gd name="connsiteY1" fmla="*/ 161290000 h 324104000"/>
              <a:gd name="connsiteX2" fmla="*/ 163956992 w 325247008"/>
              <a:gd name="connsiteY2" fmla="*/ 162814000 h 324104000"/>
              <a:gd name="connsiteX3" fmla="*/ 161290000 w 325247008"/>
              <a:gd name="connsiteY3" fmla="*/ 162814000 h 324104000"/>
              <a:gd name="connsiteX4" fmla="*/ 161290000 w 325247008"/>
              <a:gd name="connsiteY4" fmla="*/ 161290000 h 32410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247008" h="324104000">
                <a:moveTo>
                  <a:pt x="161290000" y="161290000"/>
                </a:moveTo>
                <a:lnTo>
                  <a:pt x="163956992" y="161290000"/>
                </a:lnTo>
                <a:lnTo>
                  <a:pt x="163956992" y="162814000"/>
                </a:lnTo>
                <a:lnTo>
                  <a:pt x="161290000" y="162814000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438400" y="1993901"/>
            <a:ext cx="914400" cy="127000"/>
          </a:xfrm>
          <a:custGeom>
            <a:avLst/>
            <a:gdLst>
              <a:gd name="connsiteX0" fmla="*/ 787400 w 914400"/>
              <a:gd name="connsiteY0" fmla="*/ 0 h 127000"/>
              <a:gd name="connsiteX1" fmla="*/ 914400 w 914400"/>
              <a:gd name="connsiteY1" fmla="*/ 63500 h 127000"/>
              <a:gd name="connsiteX2" fmla="*/ 787400 w 914400"/>
              <a:gd name="connsiteY2" fmla="*/ 127000 h 127000"/>
              <a:gd name="connsiteX3" fmla="*/ 787400 w 914400"/>
              <a:gd name="connsiteY3" fmla="*/ 76200 h 127000"/>
              <a:gd name="connsiteX4" fmla="*/ 0 w 914400"/>
              <a:gd name="connsiteY4" fmla="*/ 76198 h 127000"/>
              <a:gd name="connsiteX5" fmla="*/ 0 w 914400"/>
              <a:gd name="connsiteY5" fmla="*/ 50798 h 127000"/>
              <a:gd name="connsiteX6" fmla="*/ 787400 w 914400"/>
              <a:gd name="connsiteY6" fmla="*/ 50800 h 127000"/>
              <a:gd name="connsiteX7" fmla="*/ 787400 w 914400"/>
              <a:gd name="connsiteY7" fmla="*/ 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14400" h="127000">
                <a:moveTo>
                  <a:pt x="787400" y="0"/>
                </a:moveTo>
                <a:lnTo>
                  <a:pt x="914400" y="63500"/>
                </a:lnTo>
                <a:lnTo>
                  <a:pt x="787400" y="127000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lnTo>
                  <a:pt x="787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438400" y="2679701"/>
            <a:ext cx="914400" cy="127000"/>
          </a:xfrm>
          <a:custGeom>
            <a:avLst/>
            <a:gdLst>
              <a:gd name="connsiteX0" fmla="*/ 787400 w 914400"/>
              <a:gd name="connsiteY0" fmla="*/ 0 h 127000"/>
              <a:gd name="connsiteX1" fmla="*/ 914400 w 914400"/>
              <a:gd name="connsiteY1" fmla="*/ 63500 h 127000"/>
              <a:gd name="connsiteX2" fmla="*/ 787400 w 914400"/>
              <a:gd name="connsiteY2" fmla="*/ 127000 h 127000"/>
              <a:gd name="connsiteX3" fmla="*/ 787400 w 914400"/>
              <a:gd name="connsiteY3" fmla="*/ 76200 h 127000"/>
              <a:gd name="connsiteX4" fmla="*/ 0 w 914400"/>
              <a:gd name="connsiteY4" fmla="*/ 76198 h 127000"/>
              <a:gd name="connsiteX5" fmla="*/ 0 w 914400"/>
              <a:gd name="connsiteY5" fmla="*/ 50798 h 127000"/>
              <a:gd name="connsiteX6" fmla="*/ 787400 w 914400"/>
              <a:gd name="connsiteY6" fmla="*/ 50800 h 127000"/>
              <a:gd name="connsiteX7" fmla="*/ 787400 w 914400"/>
              <a:gd name="connsiteY7" fmla="*/ 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14400" h="127000">
                <a:moveTo>
                  <a:pt x="787400" y="0"/>
                </a:moveTo>
                <a:lnTo>
                  <a:pt x="914400" y="63500"/>
                </a:lnTo>
                <a:lnTo>
                  <a:pt x="787400" y="127000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lnTo>
                  <a:pt x="787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019800" y="2222501"/>
            <a:ext cx="762000" cy="127000"/>
          </a:xfrm>
          <a:custGeom>
            <a:avLst/>
            <a:gdLst>
              <a:gd name="connsiteX0" fmla="*/ 635000 w 762000"/>
              <a:gd name="connsiteY0" fmla="*/ 0 h 127000"/>
              <a:gd name="connsiteX1" fmla="*/ 762000 w 762000"/>
              <a:gd name="connsiteY1" fmla="*/ 63500 h 127000"/>
              <a:gd name="connsiteX2" fmla="*/ 635000 w 762000"/>
              <a:gd name="connsiteY2" fmla="*/ 127000 h 127000"/>
              <a:gd name="connsiteX3" fmla="*/ 635000 w 762000"/>
              <a:gd name="connsiteY3" fmla="*/ 76200 h 127000"/>
              <a:gd name="connsiteX4" fmla="*/ 0 w 762000"/>
              <a:gd name="connsiteY4" fmla="*/ 76198 h 127000"/>
              <a:gd name="connsiteX5" fmla="*/ 0 w 762000"/>
              <a:gd name="connsiteY5" fmla="*/ 50798 h 127000"/>
              <a:gd name="connsiteX6" fmla="*/ 635000 w 762000"/>
              <a:gd name="connsiteY6" fmla="*/ 50800 h 127000"/>
              <a:gd name="connsiteX7" fmla="*/ 635000 w 762000"/>
              <a:gd name="connsiteY7" fmla="*/ 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62000" h="127000">
                <a:moveTo>
                  <a:pt x="635000" y="0"/>
                </a:moveTo>
                <a:lnTo>
                  <a:pt x="762000" y="63500"/>
                </a:lnTo>
                <a:lnTo>
                  <a:pt x="635000" y="127000"/>
                </a:lnTo>
                <a:lnTo>
                  <a:pt x="6350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635000" y="50800"/>
                </a:lnTo>
                <a:lnTo>
                  <a:pt x="6350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429000" y="4419600"/>
            <a:ext cx="2667000" cy="1524000"/>
          </a:xfrm>
          <a:custGeom>
            <a:avLst/>
            <a:gdLst>
              <a:gd name="connsiteX0" fmla="*/ 0 w 2667000"/>
              <a:gd name="connsiteY0" fmla="*/ 1524000 h 1524000"/>
              <a:gd name="connsiteX1" fmla="*/ 2667000 w 2667000"/>
              <a:gd name="connsiteY1" fmla="*/ 1524000 h 1524000"/>
              <a:gd name="connsiteX2" fmla="*/ 2667000 w 2667000"/>
              <a:gd name="connsiteY2" fmla="*/ 0 h 1524000"/>
              <a:gd name="connsiteX3" fmla="*/ 0 w 2667000"/>
              <a:gd name="connsiteY3" fmla="*/ 0 h 1524000"/>
              <a:gd name="connsiteX4" fmla="*/ 0 w 2667000"/>
              <a:gd name="connsiteY4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1524000">
                <a:moveTo>
                  <a:pt x="0" y="1524000"/>
                </a:moveTo>
                <a:lnTo>
                  <a:pt x="2667000" y="1524000"/>
                </a:lnTo>
                <a:lnTo>
                  <a:pt x="2667000" y="0"/>
                </a:lnTo>
                <a:lnTo>
                  <a:pt x="0" y="0"/>
                </a:lnTo>
                <a:lnTo>
                  <a:pt x="0" y="152400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-157860992" y="-156870400"/>
            <a:ext cx="325247008" cy="324104000"/>
          </a:xfrm>
          <a:custGeom>
            <a:avLst/>
            <a:gdLst>
              <a:gd name="connsiteX0" fmla="*/ 161290000 w 325247008"/>
              <a:gd name="connsiteY0" fmla="*/ 161290000 h 324104000"/>
              <a:gd name="connsiteX1" fmla="*/ 163956992 w 325247008"/>
              <a:gd name="connsiteY1" fmla="*/ 161290000 h 324104000"/>
              <a:gd name="connsiteX2" fmla="*/ 163956992 w 325247008"/>
              <a:gd name="connsiteY2" fmla="*/ 162814000 h 324104000"/>
              <a:gd name="connsiteX3" fmla="*/ 161290000 w 325247008"/>
              <a:gd name="connsiteY3" fmla="*/ 162814000 h 324104000"/>
              <a:gd name="connsiteX4" fmla="*/ 161290000 w 325247008"/>
              <a:gd name="connsiteY4" fmla="*/ 161290000 h 32410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247008" h="324104000">
                <a:moveTo>
                  <a:pt x="161290000" y="161290000"/>
                </a:moveTo>
                <a:lnTo>
                  <a:pt x="163956992" y="161290000"/>
                </a:lnTo>
                <a:lnTo>
                  <a:pt x="163956992" y="162814000"/>
                </a:lnTo>
                <a:lnTo>
                  <a:pt x="161290000" y="162814000"/>
                </a:lnTo>
                <a:lnTo>
                  <a:pt x="161290000" y="161290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14600" y="4813301"/>
            <a:ext cx="914400" cy="127000"/>
          </a:xfrm>
          <a:custGeom>
            <a:avLst/>
            <a:gdLst>
              <a:gd name="connsiteX0" fmla="*/ 787400 w 914400"/>
              <a:gd name="connsiteY0" fmla="*/ 0 h 127000"/>
              <a:gd name="connsiteX1" fmla="*/ 914400 w 914400"/>
              <a:gd name="connsiteY1" fmla="*/ 63500 h 127000"/>
              <a:gd name="connsiteX2" fmla="*/ 787400 w 914400"/>
              <a:gd name="connsiteY2" fmla="*/ 127000 h 127000"/>
              <a:gd name="connsiteX3" fmla="*/ 787400 w 914400"/>
              <a:gd name="connsiteY3" fmla="*/ 76200 h 127000"/>
              <a:gd name="connsiteX4" fmla="*/ 0 w 914400"/>
              <a:gd name="connsiteY4" fmla="*/ 76198 h 127000"/>
              <a:gd name="connsiteX5" fmla="*/ 0 w 914400"/>
              <a:gd name="connsiteY5" fmla="*/ 50798 h 127000"/>
              <a:gd name="connsiteX6" fmla="*/ 787400 w 914400"/>
              <a:gd name="connsiteY6" fmla="*/ 50800 h 127000"/>
              <a:gd name="connsiteX7" fmla="*/ 787400 w 914400"/>
              <a:gd name="connsiteY7" fmla="*/ 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14400" h="127000">
                <a:moveTo>
                  <a:pt x="787400" y="0"/>
                </a:moveTo>
                <a:lnTo>
                  <a:pt x="914400" y="63500"/>
                </a:lnTo>
                <a:lnTo>
                  <a:pt x="787400" y="127000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lnTo>
                  <a:pt x="787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14600" y="5499101"/>
            <a:ext cx="914400" cy="126999"/>
          </a:xfrm>
          <a:custGeom>
            <a:avLst/>
            <a:gdLst>
              <a:gd name="connsiteX0" fmla="*/ 787400 w 914400"/>
              <a:gd name="connsiteY0" fmla="*/ 0 h 126999"/>
              <a:gd name="connsiteX1" fmla="*/ 914400 w 914400"/>
              <a:gd name="connsiteY1" fmla="*/ 63500 h 126999"/>
              <a:gd name="connsiteX2" fmla="*/ 787400 w 914400"/>
              <a:gd name="connsiteY2" fmla="*/ 126999 h 126999"/>
              <a:gd name="connsiteX3" fmla="*/ 787400 w 914400"/>
              <a:gd name="connsiteY3" fmla="*/ 76200 h 126999"/>
              <a:gd name="connsiteX4" fmla="*/ 0 w 914400"/>
              <a:gd name="connsiteY4" fmla="*/ 76198 h 126999"/>
              <a:gd name="connsiteX5" fmla="*/ 0 w 914400"/>
              <a:gd name="connsiteY5" fmla="*/ 50798 h 126999"/>
              <a:gd name="connsiteX6" fmla="*/ 787400 w 914400"/>
              <a:gd name="connsiteY6" fmla="*/ 50800 h 126999"/>
              <a:gd name="connsiteX7" fmla="*/ 787400 w 914400"/>
              <a:gd name="connsiteY7" fmla="*/ 0 h 126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14400" h="126999">
                <a:moveTo>
                  <a:pt x="787400" y="0"/>
                </a:moveTo>
                <a:lnTo>
                  <a:pt x="914400" y="63500"/>
                </a:lnTo>
                <a:lnTo>
                  <a:pt x="787400" y="126999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lnTo>
                  <a:pt x="7874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96000" y="5041901"/>
            <a:ext cx="762000" cy="127000"/>
          </a:xfrm>
          <a:custGeom>
            <a:avLst/>
            <a:gdLst>
              <a:gd name="connsiteX0" fmla="*/ 635000 w 762000"/>
              <a:gd name="connsiteY0" fmla="*/ 0 h 127000"/>
              <a:gd name="connsiteX1" fmla="*/ 762000 w 762000"/>
              <a:gd name="connsiteY1" fmla="*/ 63500 h 127000"/>
              <a:gd name="connsiteX2" fmla="*/ 635000 w 762000"/>
              <a:gd name="connsiteY2" fmla="*/ 127000 h 127000"/>
              <a:gd name="connsiteX3" fmla="*/ 635000 w 762000"/>
              <a:gd name="connsiteY3" fmla="*/ 76200 h 127000"/>
              <a:gd name="connsiteX4" fmla="*/ 0 w 762000"/>
              <a:gd name="connsiteY4" fmla="*/ 76198 h 127000"/>
              <a:gd name="connsiteX5" fmla="*/ 0 w 762000"/>
              <a:gd name="connsiteY5" fmla="*/ 50798 h 127000"/>
              <a:gd name="connsiteX6" fmla="*/ 635000 w 762000"/>
              <a:gd name="connsiteY6" fmla="*/ 50800 h 127000"/>
              <a:gd name="connsiteX7" fmla="*/ 635000 w 762000"/>
              <a:gd name="connsiteY7" fmla="*/ 0 h 127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62000" h="127000">
                <a:moveTo>
                  <a:pt x="635000" y="0"/>
                </a:moveTo>
                <a:lnTo>
                  <a:pt x="762000" y="63500"/>
                </a:lnTo>
                <a:lnTo>
                  <a:pt x="635000" y="127000"/>
                </a:lnTo>
                <a:lnTo>
                  <a:pt x="6350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635000" y="50800"/>
                </a:lnTo>
                <a:lnTo>
                  <a:pt x="63500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3900" y="660400"/>
            <a:ext cx="4165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200" b="1" dirty="0" smtClean="0">
                <a:solidFill>
                  <a:srgbClr val="C0504D"/>
                </a:solidFill>
                <a:latin typeface="Calibri" pitchFamily="18" charset="0"/>
                <a:cs typeface="Calibri" pitchFamily="18" charset="0"/>
              </a:rPr>
              <a:t>Traditional Programming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48100" y="2222500"/>
            <a:ext cx="17272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762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Computer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Computer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23900" y="1866900"/>
            <a:ext cx="2997200" cy="405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50800" algn="l"/>
                <a:tab pos="431800" algn="l"/>
                <a:tab pos="711200" algn="l"/>
                <a:tab pos="787400" algn="l"/>
              </a:tabLst>
            </a:pPr>
            <a:r>
              <a:rPr lang="en-US" altLang="zh-CN" dirty="0" smtClean="0"/>
              <a:t>		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50800" algn="l"/>
                <a:tab pos="431800" algn="l"/>
                <a:tab pos="711200" algn="l"/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Program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50800" algn="l"/>
                <a:tab pos="431800" algn="l"/>
                <a:tab pos="711200" algn="l"/>
                <a:tab pos="787400" algn="l"/>
              </a:tabLst>
            </a:pPr>
            <a:r>
              <a:rPr lang="en-US" altLang="zh-CN" sz="3200" b="1" dirty="0" smtClean="0">
                <a:solidFill>
                  <a:srgbClr val="C0504D"/>
                </a:solidFill>
                <a:latin typeface="Calibri" pitchFamily="18" charset="0"/>
                <a:cs typeface="Calibri" pitchFamily="18" charset="0"/>
              </a:rPr>
              <a:t>Machine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50800" algn="l"/>
                <a:tab pos="431800" algn="l"/>
                <a:tab pos="711200" algn="l"/>
                <a:tab pos="787400" algn="l"/>
              </a:tabLst>
            </a:pPr>
            <a:r>
              <a:rPr lang="en-US" altLang="zh-CN" dirty="0" smtClean="0"/>
              <a:t>			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50800" algn="l"/>
                <a:tab pos="431800" algn="l"/>
                <a:tab pos="711200" algn="l"/>
                <a:tab pos="7874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Output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870700" y="2133600"/>
            <a:ext cx="14732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762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Output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Program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8900" y="6591300"/>
            <a:ext cx="2070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Pedro Domingos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289300"/>
            <a:ext cx="2082800" cy="1676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2400" y="2387600"/>
            <a:ext cx="6146800" cy="2578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190500"/>
            <a:ext cx="78486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4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When Do We Use Machine Learning?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190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ML is used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when: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1651000"/>
            <a:ext cx="1016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0" y="1638300"/>
            <a:ext cx="71120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Human expertise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 exist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(navigating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 Mars)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Humans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can’t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explain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their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expertise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(speech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recognition)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Models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must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be customized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(personalized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medicine) 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Models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 huge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amounts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 data (genomics)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8900" y="5575300"/>
            <a:ext cx="65405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isn’t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always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useful:</a:t>
            </a:r>
          </a:p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 no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“learn” to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calculate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payroll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slide by E. Alpaydin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92163" y="2565399"/>
            <a:ext cx="5219700" cy="827087"/>
          </a:xfrm>
          <a:custGeom>
            <a:avLst/>
            <a:gdLst>
              <a:gd name="connsiteX0" fmla="*/ 0 w 5219700"/>
              <a:gd name="connsiteY0" fmla="*/ 827087 h 827087"/>
              <a:gd name="connsiteX1" fmla="*/ 5219700 w 5219700"/>
              <a:gd name="connsiteY1" fmla="*/ 827087 h 827087"/>
              <a:gd name="connsiteX2" fmla="*/ 5219700 w 5219700"/>
              <a:gd name="connsiteY2" fmla="*/ 0 h 827087"/>
              <a:gd name="connsiteX3" fmla="*/ 0 w 5219700"/>
              <a:gd name="connsiteY3" fmla="*/ 0 h 827087"/>
              <a:gd name="connsiteX4" fmla="*/ 0 w 5219700"/>
              <a:gd name="connsiteY4" fmla="*/ 827087 h 827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19700" h="827087">
                <a:moveTo>
                  <a:pt x="0" y="827087"/>
                </a:moveTo>
                <a:lnTo>
                  <a:pt x="5219700" y="827087"/>
                </a:lnTo>
                <a:lnTo>
                  <a:pt x="5219700" y="0"/>
                </a:lnTo>
                <a:lnTo>
                  <a:pt x="0" y="0"/>
                </a:lnTo>
                <a:lnTo>
                  <a:pt x="0" y="8270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120175336" y="-118402096"/>
            <a:ext cx="247154704" cy="242762080"/>
          </a:xfrm>
          <a:custGeom>
            <a:avLst/>
            <a:gdLst>
              <a:gd name="connsiteX0" fmla="*/ 120967504 w 247154704"/>
              <a:gd name="connsiteY0" fmla="*/ 120967504 h 242762080"/>
              <a:gd name="connsiteX1" fmla="*/ 126187200 w 247154704"/>
              <a:gd name="connsiteY1" fmla="*/ 120967504 h 242762080"/>
              <a:gd name="connsiteX2" fmla="*/ 126187200 w 247154704"/>
              <a:gd name="connsiteY2" fmla="*/ 121794584 h 242762080"/>
              <a:gd name="connsiteX3" fmla="*/ 120967504 w 247154704"/>
              <a:gd name="connsiteY3" fmla="*/ 121794584 h 242762080"/>
              <a:gd name="connsiteX4" fmla="*/ 120967504 w 247154704"/>
              <a:gd name="connsiteY4" fmla="*/ 120967504 h 242762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154704" h="242762080">
                <a:moveTo>
                  <a:pt x="120967504" y="120967504"/>
                </a:moveTo>
                <a:lnTo>
                  <a:pt x="126187200" y="120967504"/>
                </a:lnTo>
                <a:lnTo>
                  <a:pt x="126187200" y="121794584"/>
                </a:lnTo>
                <a:lnTo>
                  <a:pt x="120967504" y="121794584"/>
                </a:lnTo>
                <a:lnTo>
                  <a:pt x="120967504" y="1209675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731000" y="2565399"/>
            <a:ext cx="720725" cy="827087"/>
          </a:xfrm>
          <a:custGeom>
            <a:avLst/>
            <a:gdLst>
              <a:gd name="connsiteX0" fmla="*/ 0 w 720725"/>
              <a:gd name="connsiteY0" fmla="*/ 827087 h 827087"/>
              <a:gd name="connsiteX1" fmla="*/ 720725 w 720725"/>
              <a:gd name="connsiteY1" fmla="*/ 827087 h 827087"/>
              <a:gd name="connsiteX2" fmla="*/ 720725 w 720725"/>
              <a:gd name="connsiteY2" fmla="*/ 0 h 827087"/>
              <a:gd name="connsiteX3" fmla="*/ 0 w 720725"/>
              <a:gd name="connsiteY3" fmla="*/ 0 h 827087"/>
              <a:gd name="connsiteX4" fmla="*/ 0 w 720725"/>
              <a:gd name="connsiteY4" fmla="*/ 827087 h 827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725" h="827087">
                <a:moveTo>
                  <a:pt x="0" y="827087"/>
                </a:moveTo>
                <a:lnTo>
                  <a:pt x="720725" y="827087"/>
                </a:lnTo>
                <a:lnTo>
                  <a:pt x="720725" y="0"/>
                </a:lnTo>
                <a:lnTo>
                  <a:pt x="0" y="0"/>
                </a:lnTo>
                <a:lnTo>
                  <a:pt x="0" y="8270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114236496" y="-118402096"/>
            <a:ext cx="242655728" cy="242762080"/>
          </a:xfrm>
          <a:custGeom>
            <a:avLst/>
            <a:gdLst>
              <a:gd name="connsiteX0" fmla="*/ 120967504 w 242655728"/>
              <a:gd name="connsiteY0" fmla="*/ 120967504 h 242762080"/>
              <a:gd name="connsiteX1" fmla="*/ 121688224 w 242655728"/>
              <a:gd name="connsiteY1" fmla="*/ 120967504 h 242762080"/>
              <a:gd name="connsiteX2" fmla="*/ 121688224 w 242655728"/>
              <a:gd name="connsiteY2" fmla="*/ 121794584 h 242762080"/>
              <a:gd name="connsiteX3" fmla="*/ 120967504 w 242655728"/>
              <a:gd name="connsiteY3" fmla="*/ 121794584 h 242762080"/>
              <a:gd name="connsiteX4" fmla="*/ 120967504 w 242655728"/>
              <a:gd name="connsiteY4" fmla="*/ 120967504 h 242762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655728" h="242762080">
                <a:moveTo>
                  <a:pt x="120967504" y="120967504"/>
                </a:moveTo>
                <a:lnTo>
                  <a:pt x="121688224" y="120967504"/>
                </a:lnTo>
                <a:lnTo>
                  <a:pt x="121688224" y="121794584"/>
                </a:lnTo>
                <a:lnTo>
                  <a:pt x="120967504" y="121794584"/>
                </a:lnTo>
                <a:lnTo>
                  <a:pt x="120967504" y="1209675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39975" y="4762500"/>
            <a:ext cx="1368425" cy="827087"/>
          </a:xfrm>
          <a:custGeom>
            <a:avLst/>
            <a:gdLst>
              <a:gd name="connsiteX0" fmla="*/ 0 w 1368425"/>
              <a:gd name="connsiteY0" fmla="*/ 827087 h 827087"/>
              <a:gd name="connsiteX1" fmla="*/ 1368425 w 1368425"/>
              <a:gd name="connsiteY1" fmla="*/ 827087 h 827087"/>
              <a:gd name="connsiteX2" fmla="*/ 1368425 w 1368425"/>
              <a:gd name="connsiteY2" fmla="*/ 0 h 827087"/>
              <a:gd name="connsiteX3" fmla="*/ 0 w 1368425"/>
              <a:gd name="connsiteY3" fmla="*/ 0 h 827087"/>
              <a:gd name="connsiteX4" fmla="*/ 0 w 1368425"/>
              <a:gd name="connsiteY4" fmla="*/ 827087 h 8270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8425" h="827087">
                <a:moveTo>
                  <a:pt x="0" y="827087"/>
                </a:moveTo>
                <a:lnTo>
                  <a:pt x="1368425" y="827087"/>
                </a:lnTo>
                <a:lnTo>
                  <a:pt x="1368425" y="0"/>
                </a:lnTo>
                <a:lnTo>
                  <a:pt x="0" y="0"/>
                </a:lnTo>
                <a:lnTo>
                  <a:pt x="0" y="8270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118627528" y="-116205000"/>
            <a:ext cx="243303424" cy="242762080"/>
          </a:xfrm>
          <a:custGeom>
            <a:avLst/>
            <a:gdLst>
              <a:gd name="connsiteX0" fmla="*/ 120967504 w 243303424"/>
              <a:gd name="connsiteY0" fmla="*/ 120967504 h 242762080"/>
              <a:gd name="connsiteX1" fmla="*/ 122335928 w 243303424"/>
              <a:gd name="connsiteY1" fmla="*/ 120967504 h 242762080"/>
              <a:gd name="connsiteX2" fmla="*/ 122335928 w 243303424"/>
              <a:gd name="connsiteY2" fmla="*/ 121794584 h 242762080"/>
              <a:gd name="connsiteX3" fmla="*/ 120967504 w 243303424"/>
              <a:gd name="connsiteY3" fmla="*/ 121794584 h 242762080"/>
              <a:gd name="connsiteX4" fmla="*/ 120967504 w 243303424"/>
              <a:gd name="connsiteY4" fmla="*/ 120967504 h 242762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303424" h="242762080">
                <a:moveTo>
                  <a:pt x="120967504" y="120967504"/>
                </a:moveTo>
                <a:lnTo>
                  <a:pt x="122335928" y="120967504"/>
                </a:lnTo>
                <a:lnTo>
                  <a:pt x="122335928" y="121794584"/>
                </a:lnTo>
                <a:lnTo>
                  <a:pt x="120967504" y="121794584"/>
                </a:lnTo>
                <a:lnTo>
                  <a:pt x="120967504" y="1209675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27087" y="3681413"/>
            <a:ext cx="720725" cy="827086"/>
          </a:xfrm>
          <a:custGeom>
            <a:avLst/>
            <a:gdLst>
              <a:gd name="connsiteX0" fmla="*/ 0 w 720725"/>
              <a:gd name="connsiteY0" fmla="*/ 827086 h 827086"/>
              <a:gd name="connsiteX1" fmla="*/ 720725 w 720725"/>
              <a:gd name="connsiteY1" fmla="*/ 827086 h 827086"/>
              <a:gd name="connsiteX2" fmla="*/ 720725 w 720725"/>
              <a:gd name="connsiteY2" fmla="*/ 0 h 827086"/>
              <a:gd name="connsiteX3" fmla="*/ 0 w 720725"/>
              <a:gd name="connsiteY3" fmla="*/ 0 h 827086"/>
              <a:gd name="connsiteX4" fmla="*/ 0 w 720725"/>
              <a:gd name="connsiteY4" fmla="*/ 827086 h 827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725" h="827086">
                <a:moveTo>
                  <a:pt x="0" y="827086"/>
                </a:moveTo>
                <a:lnTo>
                  <a:pt x="720725" y="827086"/>
                </a:lnTo>
                <a:lnTo>
                  <a:pt x="720725" y="0"/>
                </a:lnTo>
                <a:lnTo>
                  <a:pt x="0" y="0"/>
                </a:lnTo>
                <a:lnTo>
                  <a:pt x="0" y="82708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-120140416" y="-117286088"/>
            <a:ext cx="242655728" cy="242762080"/>
          </a:xfrm>
          <a:custGeom>
            <a:avLst/>
            <a:gdLst>
              <a:gd name="connsiteX0" fmla="*/ 120967504 w 242655728"/>
              <a:gd name="connsiteY0" fmla="*/ 120967504 h 242762080"/>
              <a:gd name="connsiteX1" fmla="*/ 121688224 w 242655728"/>
              <a:gd name="connsiteY1" fmla="*/ 120967504 h 242762080"/>
              <a:gd name="connsiteX2" fmla="*/ 121688224 w 242655728"/>
              <a:gd name="connsiteY2" fmla="*/ 121794584 h 242762080"/>
              <a:gd name="connsiteX3" fmla="*/ 120967504 w 242655728"/>
              <a:gd name="connsiteY3" fmla="*/ 121794584 h 242762080"/>
              <a:gd name="connsiteX4" fmla="*/ 120967504 w 242655728"/>
              <a:gd name="connsiteY4" fmla="*/ 120967504 h 242762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2655728" h="242762080">
                <a:moveTo>
                  <a:pt x="120967504" y="120967504"/>
                </a:moveTo>
                <a:lnTo>
                  <a:pt x="121688224" y="120967504"/>
                </a:lnTo>
                <a:lnTo>
                  <a:pt x="121688224" y="121794584"/>
                </a:lnTo>
                <a:lnTo>
                  <a:pt x="120967504" y="121794584"/>
                </a:lnTo>
                <a:lnTo>
                  <a:pt x="120967504" y="1209675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1257300"/>
            <a:ext cx="7315200" cy="533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7500" y="317500"/>
            <a:ext cx="84709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6002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 classic example of a task that requires machine learning: </a:t>
            </a:r>
          </a:p>
          <a:p>
            <a:pPr>
              <a:lnSpc>
                <a:spcPts val="3800"/>
              </a:lnSpc>
              <a:tabLst>
                <a:tab pos="16002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 is very hard to say what makes a 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900" y="6591300"/>
            <a:ext cx="2044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Geoffrey Hinton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342900"/>
            <a:ext cx="8255000" cy="598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Some more examples of tasks that are best </a:t>
            </a:r>
          </a:p>
          <a:p>
            <a:pPr>
              <a:lnSpc>
                <a:spcPts val="38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	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solved by using a learning algorithm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Recognizing patterns:</a:t>
            </a:r>
          </a:p>
          <a:p>
            <a:pPr>
              <a:lnSpc>
                <a:spcPts val="3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Facial identities or facial expressions</a:t>
            </a:r>
          </a:p>
          <a:p>
            <a:pPr>
              <a:lnSpc>
                <a:spcPts val="3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Handwritten or spoken words</a:t>
            </a:r>
          </a:p>
          <a:p>
            <a:pPr>
              <a:lnSpc>
                <a:spcPts val="3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Medical images</a:t>
            </a:r>
          </a:p>
          <a:p>
            <a:pPr>
              <a:lnSpc>
                <a:spcPts val="37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Generating patterns:</a:t>
            </a:r>
          </a:p>
          <a:p>
            <a:pPr>
              <a:lnSpc>
                <a:spcPts val="3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Generating images or motion sequences</a:t>
            </a:r>
          </a:p>
          <a:p>
            <a:pPr>
              <a:lnSpc>
                <a:spcPts val="36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Recognizing anomalies:</a:t>
            </a:r>
          </a:p>
          <a:p>
            <a:pPr>
              <a:lnSpc>
                <a:spcPts val="3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Unusual credit card transactions </a:t>
            </a:r>
          </a:p>
          <a:p>
            <a:pPr>
              <a:lnSpc>
                <a:spcPts val="32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Unusual patterns of sensor readings in a nuclear power plant</a:t>
            </a:r>
          </a:p>
          <a:p>
            <a:pPr>
              <a:lnSpc>
                <a:spcPts val="37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Prediction:</a:t>
            </a:r>
          </a:p>
          <a:p>
            <a:pPr>
              <a:lnSpc>
                <a:spcPts val="3100"/>
              </a:lnSpc>
              <a:tabLst>
                <a:tab pos="457200" algn="l"/>
                <a:tab pos="4826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F81BD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Future stock prices or currency exchange rates 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2044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Geoffrey Hinton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1231900"/>
            <a:ext cx="114300" cy="424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0" y="304800"/>
            <a:ext cx="6082819" cy="5304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4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Sample Applications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Web search </a:t>
            </a:r>
          </a:p>
          <a:p>
            <a:pPr>
              <a:lnSpc>
                <a:spcPts val="34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Computational biology</a:t>
            </a:r>
          </a:p>
          <a:p>
            <a:pPr>
              <a:lnSpc>
                <a:spcPts val="33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Finance</a:t>
            </a:r>
          </a:p>
          <a:p>
            <a:pPr>
              <a:lnSpc>
                <a:spcPts val="34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E-commerce</a:t>
            </a:r>
          </a:p>
          <a:p>
            <a:pPr>
              <a:lnSpc>
                <a:spcPts val="33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Space exploration</a:t>
            </a:r>
          </a:p>
          <a:p>
            <a:pPr>
              <a:lnSpc>
                <a:spcPts val="33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Robotics</a:t>
            </a:r>
          </a:p>
          <a:p>
            <a:pPr>
              <a:lnSpc>
                <a:spcPts val="34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Information extraction</a:t>
            </a:r>
          </a:p>
          <a:p>
            <a:pPr>
              <a:lnSpc>
                <a:spcPts val="33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Social networks</a:t>
            </a:r>
          </a:p>
          <a:p>
            <a:pPr>
              <a:lnSpc>
                <a:spcPts val="34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Debugging software</a:t>
            </a:r>
          </a:p>
          <a:p>
            <a:pPr>
              <a:lnSpc>
                <a:spcPts val="3400"/>
              </a:lnSpc>
              <a:tabLst>
                <a:tab pos="1320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etc.,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6591300"/>
            <a:ext cx="2070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Pedro Domingos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3149600"/>
            <a:ext cx="5918200" cy="3314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215900"/>
            <a:ext cx="79883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Samuel’s Checkers-Player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1168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“Machine Learning: Field of study that gives </a:t>
            </a:r>
          </a:p>
          <a:p>
            <a:pPr>
              <a:lnSpc>
                <a:spcPts val="3800"/>
              </a:lnSpc>
              <a:tabLst>
                <a:tab pos="1168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computers the ability to learn without being </a:t>
            </a:r>
          </a:p>
          <a:p>
            <a:pPr>
              <a:lnSpc>
                <a:spcPts val="3900"/>
              </a:lnSpc>
              <a:tabLst>
                <a:tab pos="1168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explicitly programmed.”    -Arthur Samuel (1959)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355600"/>
            <a:ext cx="8064500" cy="674030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	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Defining the Learning Task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				</a:t>
            </a:r>
            <a:r>
              <a:rPr lang="en-US" altLang="zh-CN" sz="2800" dirty="0" smtClean="0">
                <a:solidFill>
                  <a:srgbClr val="FF3300"/>
                </a:solidFill>
                <a:latin typeface="Calibri" pitchFamily="18" charset="0"/>
                <a:cs typeface="Calibri" pitchFamily="18" charset="0"/>
              </a:rPr>
              <a:t>Improve on task T, with respect to </a:t>
            </a:r>
          </a:p>
          <a:p>
            <a:pPr>
              <a:lnSpc>
                <a:spcPts val="38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FF3300"/>
                </a:solidFill>
                <a:latin typeface="Calibri" pitchFamily="18" charset="0"/>
                <a:cs typeface="Calibri" pitchFamily="18" charset="0"/>
              </a:rPr>
              <a:t>performance metric P, based on experience 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checkers</a:t>
            </a:r>
          </a:p>
          <a:p>
            <a:pPr>
              <a:lnSpc>
                <a:spcPts val="20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Percentage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against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arbitrary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opponent</a:t>
            </a:r>
          </a:p>
          <a:p>
            <a:pPr>
              <a:lnSpc>
                <a:spcPts val="1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Playing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practice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against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itself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Recognizing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hand-written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words</a:t>
            </a:r>
          </a:p>
          <a:p>
            <a:pPr>
              <a:lnSpc>
                <a:spcPts val="1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Percentage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words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correctly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classified</a:t>
            </a:r>
          </a:p>
          <a:p>
            <a:pPr>
              <a:lnSpc>
                <a:spcPts val="1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Database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human-labeled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handwritten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words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Driving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four-lane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highways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vision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sensors</a:t>
            </a:r>
          </a:p>
          <a:p>
            <a:pPr>
              <a:lnSpc>
                <a:spcPts val="1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Average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distance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traveled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before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human-judged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error</a:t>
            </a:r>
          </a:p>
          <a:p>
            <a:pPr>
              <a:lnSpc>
                <a:spcPts val="20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sequence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steering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commands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recorded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while</a:t>
            </a:r>
          </a:p>
          <a:p>
            <a:pPr>
              <a:lnSpc>
                <a:spcPts val="1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observing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human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driver.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Categorize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email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messages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legitimate.</a:t>
            </a:r>
          </a:p>
          <a:p>
            <a:pPr>
              <a:lnSpc>
                <a:spcPts val="20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Percentage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email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messages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correctly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classified.</a:t>
            </a:r>
          </a:p>
          <a:p>
            <a:pPr>
              <a:lnSpc>
                <a:spcPts val="18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Database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emails,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some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with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human-given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labels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79500" algn="l"/>
                <a:tab pos="1219200" algn="l"/>
                <a:tab pos="1346200" algn="l"/>
                <a:tab pos="1498600" algn="l"/>
                <a:tab pos="21209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9500" y="2222500"/>
            <a:ext cx="70993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4605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State of the Art Applications of </a:t>
            </a:r>
          </a:p>
          <a:p>
            <a:pPr>
              <a:lnSpc>
                <a:spcPts val="5200"/>
              </a:lnSpc>
              <a:tabLst>
                <a:tab pos="14605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Machine Learning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175616752" y="-179461232"/>
            <a:ext cx="364350304" cy="364197888"/>
          </a:xfrm>
          <a:custGeom>
            <a:avLst/>
            <a:gdLst>
              <a:gd name="connsiteX0" fmla="*/ 181451248 w 364350304"/>
              <a:gd name="connsiteY0" fmla="*/ 181451248 h 364197888"/>
              <a:gd name="connsiteX1" fmla="*/ 182899056 w 364350304"/>
              <a:gd name="connsiteY1" fmla="*/ 181451248 h 364197888"/>
              <a:gd name="connsiteX2" fmla="*/ 182899056 w 364350304"/>
              <a:gd name="connsiteY2" fmla="*/ 182746656 h 364197888"/>
              <a:gd name="connsiteX3" fmla="*/ 181451248 w 364350304"/>
              <a:gd name="connsiteY3" fmla="*/ 182746656 h 364197888"/>
              <a:gd name="connsiteX4" fmla="*/ 181451248 w 364350304"/>
              <a:gd name="connsiteY4" fmla="*/ 181451248 h 364197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350304" h="364197888">
                <a:moveTo>
                  <a:pt x="181451248" y="181451248"/>
                </a:moveTo>
                <a:lnTo>
                  <a:pt x="182899056" y="181451248"/>
                </a:lnTo>
                <a:lnTo>
                  <a:pt x="182899056" y="182746656"/>
                </a:lnTo>
                <a:lnTo>
                  <a:pt x="181451248" y="182746656"/>
                </a:lnTo>
                <a:lnTo>
                  <a:pt x="181451248" y="18145124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75510096" y="-76806984"/>
            <a:ext cx="164468736" cy="164101536"/>
          </a:xfrm>
          <a:custGeom>
            <a:avLst/>
            <a:gdLst>
              <a:gd name="connsiteX0" fmla="*/ 80645000 w 164468736"/>
              <a:gd name="connsiteY0" fmla="*/ 80645000 h 164101536"/>
              <a:gd name="connsiteX1" fmla="*/ 83823736 w 164468736"/>
              <a:gd name="connsiteY1" fmla="*/ 80645000 h 164101536"/>
              <a:gd name="connsiteX2" fmla="*/ 83823736 w 164468736"/>
              <a:gd name="connsiteY2" fmla="*/ 83456536 h 164101536"/>
              <a:gd name="connsiteX3" fmla="*/ 80645000 w 164468736"/>
              <a:gd name="connsiteY3" fmla="*/ 83456536 h 164101536"/>
              <a:gd name="connsiteX4" fmla="*/ 80645000 w 164468736"/>
              <a:gd name="connsiteY4" fmla="*/ 80645000 h 164101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468736" h="164101536">
                <a:moveTo>
                  <a:pt x="80645000" y="80645000"/>
                </a:moveTo>
                <a:lnTo>
                  <a:pt x="83823736" y="80645000"/>
                </a:lnTo>
                <a:lnTo>
                  <a:pt x="83823736" y="83456536"/>
                </a:lnTo>
                <a:lnTo>
                  <a:pt x="80645000" y="83456536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457200"/>
            <a:ext cx="8483600" cy="6197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52700" y="241300"/>
            <a:ext cx="4025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Autonomous Cars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08000" y="3733800"/>
            <a:ext cx="4580165" cy="31624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42900" algn="l"/>
                <a:tab pos="198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Nevada made it legal for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autonomous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cars to drive on </a:t>
            </a:r>
          </a:p>
          <a:p>
            <a:pPr>
              <a:lnSpc>
                <a:spcPts val="2800"/>
              </a:lnSpc>
              <a:tabLst>
                <a:tab pos="342900" algn="l"/>
                <a:tab pos="19812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roads in June 2011</a:t>
            </a:r>
          </a:p>
          <a:p>
            <a:pPr>
              <a:lnSpc>
                <a:spcPts val="3300"/>
              </a:lnSpc>
              <a:tabLst>
                <a:tab pos="342900" algn="l"/>
                <a:tab pos="198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2013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four states (Nevada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Florida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California, and </a:t>
            </a:r>
          </a:p>
          <a:p>
            <a:pPr>
              <a:lnSpc>
                <a:spcPts val="2700"/>
              </a:lnSpc>
              <a:tabLst>
                <a:tab pos="342900" algn="l"/>
                <a:tab pos="19812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Michigan) have legalized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autonomous cars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  <a:tabLst>
                <a:tab pos="342900" algn="l"/>
                <a:tab pos="1981200" algn="l"/>
              </a:tabLst>
            </a:pPr>
            <a:r>
              <a:rPr lang="en-US" sz="1400" i="1" dirty="0" smtClean="0"/>
              <a:t>USA - Federal</a:t>
            </a:r>
            <a:r>
              <a:rPr lang="en-US" sz="1400" i="1" dirty="0"/>
              <a:t> </a:t>
            </a:r>
            <a:r>
              <a:rPr lang="en-US" sz="1400" b="1" i="1" dirty="0"/>
              <a:t>Automated Vehicles</a:t>
            </a:r>
            <a:r>
              <a:rPr lang="en-US" sz="1400" i="1" dirty="0"/>
              <a:t> Policy</a:t>
            </a:r>
            <a:r>
              <a:rPr lang="en-US" sz="1400" dirty="0"/>
              <a:t> (USDOT</a:t>
            </a:r>
            <a:r>
              <a:rPr lang="en-US" sz="1400" dirty="0" smtClean="0"/>
              <a:t>)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  <a:tabLst>
                <a:tab pos="342900" algn="l"/>
                <a:tab pos="1981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United Kingdom – Act 2018 for Autonomous cars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  <a:tabLst>
                <a:tab pos="342900" algn="l"/>
                <a:tab pos="19812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Source: 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  <a:hlinkClick r:id="rId3"/>
              </a:rPr>
              <a:t>https</a:t>
            </a:r>
            <a:r>
              <a:rPr lang="en-US" altLang="zh-CN" sz="105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  <a:hlinkClick r:id="rId3"/>
              </a:rPr>
              <a:t>://</a:t>
            </a:r>
            <a:r>
              <a:rPr lang="en-US" altLang="zh-CN" sz="105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  <a:hlinkClick r:id="rId3"/>
              </a:rPr>
              <a:t>en.wikipedia.org/wiki/Regulation_of_self-driving_cars</a:t>
            </a:r>
            <a:r>
              <a:rPr lang="en-US" altLang="zh-CN" sz="105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endParaRPr lang="en-US" altLang="zh-CN" sz="1050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2500"/>
              </a:lnSpc>
              <a:tabLst>
                <a:tab pos="342900" algn="l"/>
                <a:tab pos="1981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Penn’s Autonomous Car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à</a:t>
            </a:r>
          </a:p>
          <a:p>
            <a:pPr>
              <a:lnSpc>
                <a:spcPts val="2100"/>
              </a:lnSpc>
              <a:tabLst>
                <a:tab pos="342900" algn="l"/>
                <a:tab pos="1981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(Ben Franklin Racing Team) 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7600"/>
            <a:ext cx="9144000" cy="574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14500" y="152400"/>
            <a:ext cx="57023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Autonomous Car Sensors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Kashif</a:t>
            </a:r>
            <a:r>
              <a:rPr lang="en-US" dirty="0" smtClean="0"/>
              <a:t> Zafar</a:t>
            </a:r>
          </a:p>
          <a:p>
            <a:r>
              <a:rPr lang="en-US" dirty="0" smtClean="0">
                <a:hlinkClick r:id="rId2"/>
              </a:rPr>
              <a:t>kashif.zafar@nu.edu.pk</a:t>
            </a:r>
            <a:endParaRPr lang="en-US" dirty="0" smtClean="0"/>
          </a:p>
          <a:p>
            <a:r>
              <a:rPr lang="en-US" dirty="0" smtClean="0"/>
              <a:t>Office: New Building - FSC </a:t>
            </a:r>
          </a:p>
          <a:p>
            <a:r>
              <a:rPr lang="en-US" dirty="0" smtClean="0"/>
              <a:t>Phone: 042-111 128 128 Ext: 569</a:t>
            </a:r>
          </a:p>
          <a:p>
            <a:r>
              <a:rPr lang="en-US" dirty="0" smtClean="0"/>
              <a:t>Office hours: Monday         2:30 – 4:00 pm </a:t>
            </a:r>
          </a:p>
          <a:p>
            <a:r>
              <a:rPr lang="en-US" dirty="0" smtClean="0"/>
              <a:t>                        Wednesday   2:30 – 4:00 pm</a:t>
            </a:r>
          </a:p>
          <a:p>
            <a:r>
              <a:rPr lang="en-US" dirty="0" smtClean="0"/>
              <a:t>Lectures available on: Google Classroom </a:t>
            </a:r>
          </a:p>
          <a:p>
            <a:r>
              <a:rPr lang="en-US" dirty="0" smtClean="0"/>
              <a:t>Tools &amp; Languages: </a:t>
            </a:r>
            <a:r>
              <a:rPr lang="en-US" dirty="0" err="1" smtClean="0"/>
              <a:t>Matlab</a:t>
            </a:r>
            <a:r>
              <a:rPr lang="en-US" dirty="0" smtClean="0"/>
              <a:t>, WEKA, and Python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10119" y="2016125"/>
            <a:ext cx="3274993" cy="1562717"/>
          </a:xfrm>
          <a:custGeom>
            <a:avLst/>
            <a:gdLst>
              <a:gd name="connsiteX0" fmla="*/ 0 w 3274993"/>
              <a:gd name="connsiteY0" fmla="*/ 0 h 1562717"/>
              <a:gd name="connsiteX1" fmla="*/ 1578625 w 3274993"/>
              <a:gd name="connsiteY1" fmla="*/ 1562717 h 1562717"/>
              <a:gd name="connsiteX2" fmla="*/ 2115008 w 3274993"/>
              <a:gd name="connsiteY2" fmla="*/ 1416812 h 1562717"/>
              <a:gd name="connsiteX3" fmla="*/ 2176060 w 3274993"/>
              <a:gd name="connsiteY3" fmla="*/ 1363057 h 1562717"/>
              <a:gd name="connsiteX4" fmla="*/ 2302525 w 3274993"/>
              <a:gd name="connsiteY4" fmla="*/ 1351539 h 1562717"/>
              <a:gd name="connsiteX5" fmla="*/ 2567082 w 3274993"/>
              <a:gd name="connsiteY5" fmla="*/ 1232512 h 1562717"/>
              <a:gd name="connsiteX6" fmla="*/ 2804021 w 3274993"/>
              <a:gd name="connsiteY6" fmla="*/ 1164678 h 1562717"/>
              <a:gd name="connsiteX7" fmla="*/ 3145620 w 3274993"/>
              <a:gd name="connsiteY7" fmla="*/ 1004695 h 1562717"/>
              <a:gd name="connsiteX8" fmla="*/ 3274993 w 3274993"/>
              <a:gd name="connsiteY8" fmla="*/ 897186 h 1562717"/>
              <a:gd name="connsiteX9" fmla="*/ 3139807 w 3274993"/>
              <a:gd name="connsiteY9" fmla="*/ 798636 h 1562717"/>
              <a:gd name="connsiteX10" fmla="*/ 2750238 w 3274993"/>
              <a:gd name="connsiteY10" fmla="*/ 776879 h 1562717"/>
              <a:gd name="connsiteX11" fmla="*/ 2674650 w 3274993"/>
              <a:gd name="connsiteY11" fmla="*/ 723124 h 1562717"/>
              <a:gd name="connsiteX12" fmla="*/ 2453700 w 3274993"/>
              <a:gd name="connsiteY12" fmla="*/ 709045 h 1562717"/>
              <a:gd name="connsiteX13" fmla="*/ 1997265 w 3274993"/>
              <a:gd name="connsiteY13" fmla="*/ 636093 h 1562717"/>
              <a:gd name="connsiteX14" fmla="*/ 1997265 w 3274993"/>
              <a:gd name="connsiteY14" fmla="*/ 501706 h 1562717"/>
              <a:gd name="connsiteX15" fmla="*/ 2194957 w 3274993"/>
              <a:gd name="connsiteY15" fmla="*/ 373722 h 1562717"/>
              <a:gd name="connsiteX16" fmla="*/ 0 w 3274993"/>
              <a:gd name="connsiteY16" fmla="*/ 0 h 15627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274993" h="1562717">
                <a:moveTo>
                  <a:pt x="0" y="0"/>
                </a:moveTo>
                <a:cubicBezTo>
                  <a:pt x="0" y="0"/>
                  <a:pt x="1290809" y="1290105"/>
                  <a:pt x="1578625" y="1562717"/>
                </a:cubicBezTo>
                <a:cubicBezTo>
                  <a:pt x="1857719" y="1493603"/>
                  <a:pt x="2016162" y="1450088"/>
                  <a:pt x="2115008" y="1416812"/>
                </a:cubicBezTo>
                <a:cubicBezTo>
                  <a:pt x="2213855" y="1383535"/>
                  <a:pt x="2145535" y="1374576"/>
                  <a:pt x="2176060" y="1363057"/>
                </a:cubicBezTo>
                <a:cubicBezTo>
                  <a:pt x="2206586" y="1351539"/>
                  <a:pt x="2237112" y="1373296"/>
                  <a:pt x="2302525" y="1351539"/>
                </a:cubicBezTo>
                <a:cubicBezTo>
                  <a:pt x="2535102" y="1310583"/>
                  <a:pt x="2485680" y="1263228"/>
                  <a:pt x="2567082" y="1232512"/>
                </a:cubicBezTo>
                <a:cubicBezTo>
                  <a:pt x="2648485" y="1201794"/>
                  <a:pt x="2722619" y="1205633"/>
                  <a:pt x="2804021" y="1164678"/>
                </a:cubicBezTo>
                <a:cubicBezTo>
                  <a:pt x="2885424" y="1123722"/>
                  <a:pt x="3064219" y="1055889"/>
                  <a:pt x="3145620" y="1004695"/>
                </a:cubicBezTo>
                <a:cubicBezTo>
                  <a:pt x="3227023" y="953500"/>
                  <a:pt x="3276446" y="931743"/>
                  <a:pt x="3274993" y="897186"/>
                </a:cubicBezTo>
                <a:cubicBezTo>
                  <a:pt x="3273539" y="862629"/>
                  <a:pt x="3227023" y="819114"/>
                  <a:pt x="3139807" y="798636"/>
                </a:cubicBezTo>
                <a:cubicBezTo>
                  <a:pt x="3093290" y="788398"/>
                  <a:pt x="2833094" y="783278"/>
                  <a:pt x="2750238" y="776879"/>
                </a:cubicBezTo>
                <a:cubicBezTo>
                  <a:pt x="2667382" y="770479"/>
                  <a:pt x="2766227" y="738483"/>
                  <a:pt x="2674650" y="723124"/>
                </a:cubicBezTo>
                <a:cubicBezTo>
                  <a:pt x="2583073" y="707766"/>
                  <a:pt x="2546732" y="719284"/>
                  <a:pt x="2453700" y="709045"/>
                </a:cubicBezTo>
                <a:cubicBezTo>
                  <a:pt x="2360669" y="698807"/>
                  <a:pt x="2083030" y="665530"/>
                  <a:pt x="1997265" y="636093"/>
                </a:cubicBezTo>
                <a:lnTo>
                  <a:pt x="1997265" y="501706"/>
                </a:lnTo>
                <a:lnTo>
                  <a:pt x="2194957" y="373722"/>
                </a:lnTo>
                <a:lnTo>
                  <a:pt x="0" y="0"/>
                </a:lnTo>
              </a:path>
            </a:pathLst>
          </a:custGeom>
          <a:solidFill>
            <a:srgbClr val="FF91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336833" y="2407976"/>
            <a:ext cx="433699" cy="132118"/>
          </a:xfrm>
          <a:custGeom>
            <a:avLst/>
            <a:gdLst>
              <a:gd name="connsiteX0" fmla="*/ 1976 w 433699"/>
              <a:gd name="connsiteY0" fmla="*/ 67923 h 132118"/>
              <a:gd name="connsiteX1" fmla="*/ 144429 w 433699"/>
              <a:gd name="connsiteY1" fmla="*/ 52439 h 132118"/>
              <a:gd name="connsiteX2" fmla="*/ 311596 w 433699"/>
              <a:gd name="connsiteY2" fmla="*/ 85989 h 132118"/>
              <a:gd name="connsiteX3" fmla="*/ 346483 w 433699"/>
              <a:gd name="connsiteY3" fmla="*/ 124698 h 132118"/>
              <a:gd name="connsiteX4" fmla="*/ 350842 w 433699"/>
              <a:gd name="connsiteY4" fmla="*/ 129860 h 132118"/>
              <a:gd name="connsiteX5" fmla="*/ 433699 w 433699"/>
              <a:gd name="connsiteY5" fmla="*/ 89860 h 132118"/>
              <a:gd name="connsiteX6" fmla="*/ 350842 w 433699"/>
              <a:gd name="connsiteY6" fmla="*/ 5988 h 132118"/>
              <a:gd name="connsiteX7" fmla="*/ 211296 w 433699"/>
              <a:gd name="connsiteY7" fmla="*/ 5988 h 132118"/>
              <a:gd name="connsiteX8" fmla="*/ 71750 w 433699"/>
              <a:gd name="connsiteY8" fmla="*/ 5988 h 132118"/>
              <a:gd name="connsiteX9" fmla="*/ 1976 w 433699"/>
              <a:gd name="connsiteY9" fmla="*/ 67923 h 1321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33699" h="132118">
                <a:moveTo>
                  <a:pt x="1976" y="67923"/>
                </a:moveTo>
                <a:cubicBezTo>
                  <a:pt x="13604" y="75667"/>
                  <a:pt x="93553" y="49859"/>
                  <a:pt x="144429" y="52439"/>
                </a:cubicBezTo>
                <a:cubicBezTo>
                  <a:pt x="195307" y="55020"/>
                  <a:pt x="278161" y="74376"/>
                  <a:pt x="311596" y="85989"/>
                </a:cubicBezTo>
                <a:cubicBezTo>
                  <a:pt x="345028" y="97602"/>
                  <a:pt x="339214" y="116957"/>
                  <a:pt x="346483" y="124698"/>
                </a:cubicBezTo>
                <a:cubicBezTo>
                  <a:pt x="353750" y="132441"/>
                  <a:pt x="336307" y="135021"/>
                  <a:pt x="350842" y="129860"/>
                </a:cubicBezTo>
                <a:cubicBezTo>
                  <a:pt x="365379" y="124698"/>
                  <a:pt x="433699" y="110505"/>
                  <a:pt x="433699" y="89860"/>
                </a:cubicBezTo>
                <a:cubicBezTo>
                  <a:pt x="433699" y="69213"/>
                  <a:pt x="387183" y="20182"/>
                  <a:pt x="350842" y="5988"/>
                </a:cubicBezTo>
                <a:cubicBezTo>
                  <a:pt x="314503" y="-8206"/>
                  <a:pt x="257811" y="5988"/>
                  <a:pt x="211296" y="5988"/>
                </a:cubicBezTo>
                <a:cubicBezTo>
                  <a:pt x="164779" y="5988"/>
                  <a:pt x="106635" y="-4335"/>
                  <a:pt x="71750" y="5988"/>
                </a:cubicBezTo>
                <a:cubicBezTo>
                  <a:pt x="36863" y="16310"/>
                  <a:pt x="-16921" y="56310"/>
                  <a:pt x="1976" y="67923"/>
                </a:cubicBezTo>
              </a:path>
            </a:pathLst>
          </a:custGeom>
          <a:solidFill>
            <a:srgbClr val="FF91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-238337520" y="-239243664"/>
            <a:ext cx="485569632" cy="484760032"/>
          </a:xfrm>
          <a:custGeom>
            <a:avLst/>
            <a:gdLst>
              <a:gd name="connsiteX0" fmla="*/ 241935008 w 485569632"/>
              <a:gd name="connsiteY0" fmla="*/ 242825072 h 484760032"/>
              <a:gd name="connsiteX1" fmla="*/ 242118160 w 485569632"/>
              <a:gd name="connsiteY1" fmla="*/ 242775184 h 484760032"/>
              <a:gd name="connsiteX2" fmla="*/ 242240240 w 485569632"/>
              <a:gd name="connsiteY2" fmla="*/ 242729152 h 484760032"/>
              <a:gd name="connsiteX3" fmla="*/ 242344928 w 485569632"/>
              <a:gd name="connsiteY3" fmla="*/ 242694624 h 484760032"/>
              <a:gd name="connsiteX4" fmla="*/ 242419040 w 485569632"/>
              <a:gd name="connsiteY4" fmla="*/ 242683104 h 484760032"/>
              <a:gd name="connsiteX5" fmla="*/ 242497552 w 485569632"/>
              <a:gd name="connsiteY5" fmla="*/ 242660096 h 484760032"/>
              <a:gd name="connsiteX6" fmla="*/ 242519344 w 485569632"/>
              <a:gd name="connsiteY6" fmla="*/ 242629408 h 484760032"/>
              <a:gd name="connsiteX7" fmla="*/ 242759184 w 485569632"/>
              <a:gd name="connsiteY7" fmla="*/ 242579520 h 484760032"/>
              <a:gd name="connsiteX8" fmla="*/ 242798448 w 485569632"/>
              <a:gd name="connsiteY8" fmla="*/ 242564192 h 484760032"/>
              <a:gd name="connsiteX9" fmla="*/ 242937984 w 485569632"/>
              <a:gd name="connsiteY9" fmla="*/ 242475936 h 484760032"/>
              <a:gd name="connsiteX10" fmla="*/ 243038288 w 485569632"/>
              <a:gd name="connsiteY10" fmla="*/ 242460608 h 484760032"/>
              <a:gd name="connsiteX11" fmla="*/ 243156032 w 485569632"/>
              <a:gd name="connsiteY11" fmla="*/ 242418400 h 484760032"/>
              <a:gd name="connsiteX12" fmla="*/ 243326096 w 485569632"/>
              <a:gd name="connsiteY12" fmla="*/ 242349344 h 484760032"/>
              <a:gd name="connsiteX13" fmla="*/ 243509248 w 485569632"/>
              <a:gd name="connsiteY13" fmla="*/ 242261104 h 484760032"/>
              <a:gd name="connsiteX14" fmla="*/ 243618272 w 485569632"/>
              <a:gd name="connsiteY14" fmla="*/ 242172880 h 484760032"/>
              <a:gd name="connsiteX15" fmla="*/ 243627008 w 485569632"/>
              <a:gd name="connsiteY15" fmla="*/ 242138352 h 484760032"/>
              <a:gd name="connsiteX16" fmla="*/ 243544160 w 485569632"/>
              <a:gd name="connsiteY16" fmla="*/ 242073120 h 484760032"/>
              <a:gd name="connsiteX17" fmla="*/ 243456912 w 485569632"/>
              <a:gd name="connsiteY17" fmla="*/ 242057776 h 484760032"/>
              <a:gd name="connsiteX18" fmla="*/ 243317392 w 485569632"/>
              <a:gd name="connsiteY18" fmla="*/ 242038592 h 484760032"/>
              <a:gd name="connsiteX19" fmla="*/ 243060096 w 485569632"/>
              <a:gd name="connsiteY19" fmla="*/ 242027072 h 484760032"/>
              <a:gd name="connsiteX20" fmla="*/ 243042656 w 485569632"/>
              <a:gd name="connsiteY20" fmla="*/ 241988720 h 484760032"/>
              <a:gd name="connsiteX21" fmla="*/ 242798448 w 485569632"/>
              <a:gd name="connsiteY21" fmla="*/ 241965712 h 484760032"/>
              <a:gd name="connsiteX22" fmla="*/ 242615296 w 485569632"/>
              <a:gd name="connsiteY22" fmla="*/ 241950352 h 484760032"/>
              <a:gd name="connsiteX23" fmla="*/ 242549888 w 485569632"/>
              <a:gd name="connsiteY23" fmla="*/ 241935008 h 484760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85569632" h="484760032">
                <a:moveTo>
                  <a:pt x="241935008" y="242825072"/>
                </a:moveTo>
                <a:cubicBezTo>
                  <a:pt x="242001856" y="242807152"/>
                  <a:pt x="242067264" y="242790544"/>
                  <a:pt x="242118160" y="242775184"/>
                </a:cubicBezTo>
                <a:cubicBezTo>
                  <a:pt x="242169040" y="242759856"/>
                  <a:pt x="242202464" y="242743216"/>
                  <a:pt x="242240240" y="242729152"/>
                </a:cubicBezTo>
                <a:cubicBezTo>
                  <a:pt x="242278048" y="242715088"/>
                  <a:pt x="242315856" y="242702304"/>
                  <a:pt x="242344928" y="242694624"/>
                </a:cubicBezTo>
                <a:cubicBezTo>
                  <a:pt x="242374000" y="242686960"/>
                  <a:pt x="242394336" y="242688240"/>
                  <a:pt x="242419040" y="242683104"/>
                </a:cubicBezTo>
                <a:cubicBezTo>
                  <a:pt x="242443776" y="242678000"/>
                  <a:pt x="242481552" y="242669040"/>
                  <a:pt x="242497552" y="242660096"/>
                </a:cubicBezTo>
                <a:cubicBezTo>
                  <a:pt x="242513520" y="242651136"/>
                  <a:pt x="242475744" y="242642208"/>
                  <a:pt x="242519344" y="242629408"/>
                </a:cubicBezTo>
                <a:cubicBezTo>
                  <a:pt x="242562960" y="242616608"/>
                  <a:pt x="242712672" y="242589776"/>
                  <a:pt x="242759184" y="242579520"/>
                </a:cubicBezTo>
                <a:cubicBezTo>
                  <a:pt x="242805712" y="242569312"/>
                  <a:pt x="242769360" y="242582080"/>
                  <a:pt x="242798448" y="242564192"/>
                </a:cubicBezTo>
                <a:cubicBezTo>
                  <a:pt x="242827520" y="242546288"/>
                  <a:pt x="242897280" y="242493856"/>
                  <a:pt x="242937984" y="242475936"/>
                </a:cubicBezTo>
                <a:cubicBezTo>
                  <a:pt x="242978688" y="242458064"/>
                  <a:pt x="243001952" y="242469568"/>
                  <a:pt x="243038288" y="242460608"/>
                </a:cubicBezTo>
                <a:cubicBezTo>
                  <a:pt x="243074624" y="242451664"/>
                  <a:pt x="243108064" y="242436304"/>
                  <a:pt x="243156032" y="242418400"/>
                </a:cubicBezTo>
                <a:cubicBezTo>
                  <a:pt x="243204000" y="242400512"/>
                  <a:pt x="243267952" y="242374912"/>
                  <a:pt x="243326096" y="242349344"/>
                </a:cubicBezTo>
                <a:cubicBezTo>
                  <a:pt x="243384240" y="242323760"/>
                  <a:pt x="243461280" y="242290528"/>
                  <a:pt x="243509248" y="242261104"/>
                </a:cubicBezTo>
                <a:cubicBezTo>
                  <a:pt x="243557232" y="242231696"/>
                  <a:pt x="243599376" y="242193344"/>
                  <a:pt x="243618272" y="242172880"/>
                </a:cubicBezTo>
                <a:cubicBezTo>
                  <a:pt x="243637168" y="242152416"/>
                  <a:pt x="243640080" y="242154960"/>
                  <a:pt x="243627008" y="242138352"/>
                </a:cubicBezTo>
                <a:cubicBezTo>
                  <a:pt x="243613904" y="242121712"/>
                  <a:pt x="243571760" y="242085904"/>
                  <a:pt x="243544160" y="242073120"/>
                </a:cubicBezTo>
                <a:cubicBezTo>
                  <a:pt x="243516528" y="242060336"/>
                  <a:pt x="243494720" y="242062896"/>
                  <a:pt x="243456912" y="242057776"/>
                </a:cubicBezTo>
                <a:cubicBezTo>
                  <a:pt x="243419136" y="242052656"/>
                  <a:pt x="243382800" y="242043712"/>
                  <a:pt x="243317392" y="242038592"/>
                </a:cubicBezTo>
                <a:cubicBezTo>
                  <a:pt x="243251952" y="242033472"/>
                  <a:pt x="243105168" y="242034768"/>
                  <a:pt x="243060096" y="242027072"/>
                </a:cubicBezTo>
                <a:cubicBezTo>
                  <a:pt x="243015024" y="242019408"/>
                  <a:pt x="243086256" y="241998944"/>
                  <a:pt x="243042656" y="241988720"/>
                </a:cubicBezTo>
                <a:cubicBezTo>
                  <a:pt x="242999040" y="241978480"/>
                  <a:pt x="242869664" y="241972080"/>
                  <a:pt x="242798448" y="241965712"/>
                </a:cubicBezTo>
                <a:cubicBezTo>
                  <a:pt x="242727216" y="241959312"/>
                  <a:pt x="242655968" y="241955456"/>
                  <a:pt x="242615296" y="241950352"/>
                </a:cubicBezTo>
                <a:cubicBezTo>
                  <a:pt x="242574592" y="241945248"/>
                  <a:pt x="242561488" y="241940128"/>
                  <a:pt x="242549888" y="241935008"/>
                </a:cubicBezTo>
              </a:path>
            </a:pathLst>
          </a:custGeom>
          <a:ln w="381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176765024" y="-179036128"/>
            <a:ext cx="362995904" cy="363026560"/>
          </a:xfrm>
          <a:custGeom>
            <a:avLst/>
            <a:gdLst>
              <a:gd name="connsiteX0" fmla="*/ 181451248 w 362995904"/>
              <a:gd name="connsiteY0" fmla="*/ 181575280 h 363026560"/>
              <a:gd name="connsiteX1" fmla="*/ 181538464 w 362995904"/>
              <a:gd name="connsiteY1" fmla="*/ 181540752 h 363026560"/>
              <a:gd name="connsiteX2" fmla="*/ 181531200 w 362995904"/>
              <a:gd name="connsiteY2" fmla="*/ 181516464 h 363026560"/>
              <a:gd name="connsiteX3" fmla="*/ 181459968 w 362995904"/>
              <a:gd name="connsiteY3" fmla="*/ 181451248 h 363026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62995904" h="363026560">
                <a:moveTo>
                  <a:pt x="181451248" y="181575280"/>
                </a:moveTo>
                <a:cubicBezTo>
                  <a:pt x="181487584" y="181562496"/>
                  <a:pt x="181525376" y="181550992"/>
                  <a:pt x="181538464" y="181540752"/>
                </a:cubicBezTo>
                <a:cubicBezTo>
                  <a:pt x="181551552" y="181530544"/>
                  <a:pt x="181544272" y="181531808"/>
                  <a:pt x="181531200" y="181516464"/>
                </a:cubicBezTo>
                <a:cubicBezTo>
                  <a:pt x="181518112" y="181501120"/>
                  <a:pt x="181489040" y="181475552"/>
                  <a:pt x="181459968" y="181451248"/>
                </a:cubicBezTo>
              </a:path>
            </a:pathLst>
          </a:custGeom>
          <a:ln w="25400">
            <a:solidFill>
              <a:srgbClr val="8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95313" y="4144962"/>
            <a:ext cx="2247900" cy="238125"/>
          </a:xfrm>
          <a:custGeom>
            <a:avLst/>
            <a:gdLst>
              <a:gd name="connsiteX0" fmla="*/ 0 w 2247900"/>
              <a:gd name="connsiteY0" fmla="*/ 238125 h 238125"/>
              <a:gd name="connsiteX1" fmla="*/ 2247900 w 2247900"/>
              <a:gd name="connsiteY1" fmla="*/ 238125 h 238125"/>
              <a:gd name="connsiteX2" fmla="*/ 2247900 w 2247900"/>
              <a:gd name="connsiteY2" fmla="*/ 0 h 238125"/>
              <a:gd name="connsiteX3" fmla="*/ 0 w 2247900"/>
              <a:gd name="connsiteY3" fmla="*/ 0 h 238125"/>
              <a:gd name="connsiteX4" fmla="*/ 0 w 2247900"/>
              <a:gd name="connsiteY4" fmla="*/ 238125 h 238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47900" h="238125">
                <a:moveTo>
                  <a:pt x="0" y="238125"/>
                </a:moveTo>
                <a:lnTo>
                  <a:pt x="2247900" y="238125"/>
                </a:lnTo>
                <a:lnTo>
                  <a:pt x="2247900" y="0"/>
                </a:lnTo>
                <a:lnTo>
                  <a:pt x="0" y="0"/>
                </a:lnTo>
                <a:lnTo>
                  <a:pt x="0" y="23812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93700"/>
            <a:ext cx="8991600" cy="6299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33700" y="5651500"/>
            <a:ext cx="673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0" dirty="0" smtClean="0">
                <a:solidFill>
                  <a:srgbClr val="33CC33"/>
                </a:solidFill>
                <a:latin typeface="Arial" pitchFamily="18" charset="0"/>
                <a:cs typeface="Arial" pitchFamily="18" charset="0"/>
              </a:rPr>
              <a:t>Stanley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956300" y="3937000"/>
            <a:ext cx="1473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Adaptive Vision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2300" y="3797300"/>
            <a:ext cx="2781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Learning from Human Drivers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CC99"/>
                </a:solidFill>
                <a:latin typeface="Arial" pitchFamily="18" charset="0"/>
                <a:cs typeface="Arial" pitchFamily="18" charset="0"/>
              </a:rPr>
              <a:t>Sebastian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31900" y="431800"/>
            <a:ext cx="74168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76200" algn="l"/>
                <a:tab pos="6591300" algn="l"/>
                <a:tab pos="69850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Autonomous Car Technology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6591300" algn="l"/>
                <a:tab pos="6985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Path</a:t>
            </a:r>
          </a:p>
          <a:p>
            <a:pPr>
              <a:lnSpc>
                <a:spcPts val="2100"/>
              </a:lnSpc>
              <a:tabLst>
                <a:tab pos="76200" algn="l"/>
                <a:tab pos="6591300" algn="l"/>
                <a:tab pos="6985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Planning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6591300" algn="l"/>
                <a:tab pos="69850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Laser Terrain Mapping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94300" y="6438900"/>
            <a:ext cx="363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Images and movies taken from Sebastian Thrun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 multimedia website.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35100"/>
            <a:ext cx="8610600" cy="542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28700" y="152400"/>
            <a:ext cx="7073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Deep Learning in the Headlines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240478" y="5301231"/>
            <a:ext cx="728568" cy="232226"/>
          </a:xfrm>
          <a:custGeom>
            <a:avLst/>
            <a:gdLst>
              <a:gd name="connsiteX0" fmla="*/ 364283 w 728568"/>
              <a:gd name="connsiteY0" fmla="*/ 0 h 232226"/>
              <a:gd name="connsiteX1" fmla="*/ 728568 w 728568"/>
              <a:gd name="connsiteY1" fmla="*/ 101823 h 232226"/>
              <a:gd name="connsiteX2" fmla="*/ 546426 w 728568"/>
              <a:gd name="connsiteY2" fmla="*/ 101823 h 232226"/>
              <a:gd name="connsiteX3" fmla="*/ 546426 w 728568"/>
              <a:gd name="connsiteY3" fmla="*/ 232226 h 232226"/>
              <a:gd name="connsiteX4" fmla="*/ 182141 w 728568"/>
              <a:gd name="connsiteY4" fmla="*/ 232226 h 232226"/>
              <a:gd name="connsiteX5" fmla="*/ 182141 w 728568"/>
              <a:gd name="connsiteY5" fmla="*/ 101823 h 232226"/>
              <a:gd name="connsiteX6" fmla="*/ 0 w 728568"/>
              <a:gd name="connsiteY6" fmla="*/ 101823 h 232226"/>
              <a:gd name="connsiteX7" fmla="*/ 364283 w 728568"/>
              <a:gd name="connsiteY7" fmla="*/ 0 h 232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28568" h="232226">
                <a:moveTo>
                  <a:pt x="364283" y="0"/>
                </a:moveTo>
                <a:lnTo>
                  <a:pt x="728568" y="101823"/>
                </a:lnTo>
                <a:lnTo>
                  <a:pt x="546426" y="101823"/>
                </a:lnTo>
                <a:lnTo>
                  <a:pt x="546426" y="232226"/>
                </a:lnTo>
                <a:lnTo>
                  <a:pt x="182141" y="232226"/>
                </a:lnTo>
                <a:lnTo>
                  <a:pt x="182141" y="101823"/>
                </a:lnTo>
                <a:lnTo>
                  <a:pt x="0" y="101823"/>
                </a:lnTo>
                <a:lnTo>
                  <a:pt x="364283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75404520" y="-75343768"/>
            <a:ext cx="162018560" cy="161522224"/>
          </a:xfrm>
          <a:custGeom>
            <a:avLst/>
            <a:gdLst>
              <a:gd name="connsiteX0" fmla="*/ 81009280 w 162018560"/>
              <a:gd name="connsiteY0" fmla="*/ 80645000 h 161522224"/>
              <a:gd name="connsiteX1" fmla="*/ 81373568 w 162018560"/>
              <a:gd name="connsiteY1" fmla="*/ 80746824 h 161522224"/>
              <a:gd name="connsiteX2" fmla="*/ 81191424 w 162018560"/>
              <a:gd name="connsiteY2" fmla="*/ 80746824 h 161522224"/>
              <a:gd name="connsiteX3" fmla="*/ 81191424 w 162018560"/>
              <a:gd name="connsiteY3" fmla="*/ 80877224 h 161522224"/>
              <a:gd name="connsiteX4" fmla="*/ 80827144 w 162018560"/>
              <a:gd name="connsiteY4" fmla="*/ 80877224 h 161522224"/>
              <a:gd name="connsiteX5" fmla="*/ 80827144 w 162018560"/>
              <a:gd name="connsiteY5" fmla="*/ 80746824 h 161522224"/>
              <a:gd name="connsiteX6" fmla="*/ 80645000 w 162018560"/>
              <a:gd name="connsiteY6" fmla="*/ 80746824 h 161522224"/>
              <a:gd name="connsiteX7" fmla="*/ 81009280 w 162018560"/>
              <a:gd name="connsiteY7" fmla="*/ 80645000 h 1615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2018560" h="161522224">
                <a:moveTo>
                  <a:pt x="81009280" y="80645000"/>
                </a:moveTo>
                <a:lnTo>
                  <a:pt x="81373568" y="80746824"/>
                </a:lnTo>
                <a:lnTo>
                  <a:pt x="81191424" y="80746824"/>
                </a:lnTo>
                <a:lnTo>
                  <a:pt x="81191424" y="80877224"/>
                </a:lnTo>
                <a:lnTo>
                  <a:pt x="80827144" y="80877224"/>
                </a:lnTo>
                <a:lnTo>
                  <a:pt x="80827144" y="80746824"/>
                </a:lnTo>
                <a:lnTo>
                  <a:pt x="80645000" y="80746824"/>
                </a:lnTo>
                <a:lnTo>
                  <a:pt x="8100928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54644" y="2332038"/>
            <a:ext cx="2103437" cy="338194"/>
          </a:xfrm>
          <a:custGeom>
            <a:avLst/>
            <a:gdLst>
              <a:gd name="connsiteX0" fmla="*/ 0 w 2103437"/>
              <a:gd name="connsiteY0" fmla="*/ 338194 h 338194"/>
              <a:gd name="connsiteX1" fmla="*/ 2103437 w 2103437"/>
              <a:gd name="connsiteY1" fmla="*/ 338194 h 338194"/>
              <a:gd name="connsiteX2" fmla="*/ 2103437 w 2103437"/>
              <a:gd name="connsiteY2" fmla="*/ 0 h 338194"/>
              <a:gd name="connsiteX3" fmla="*/ 0 w 2103437"/>
              <a:gd name="connsiteY3" fmla="*/ 0 h 338194"/>
              <a:gd name="connsiteX4" fmla="*/ 0 w 2103437"/>
              <a:gd name="connsiteY4" fmla="*/ 338194 h 3381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3437" h="338194">
                <a:moveTo>
                  <a:pt x="0" y="338194"/>
                </a:moveTo>
                <a:lnTo>
                  <a:pt x="2103437" y="338194"/>
                </a:lnTo>
                <a:lnTo>
                  <a:pt x="2103437" y="0"/>
                </a:lnTo>
                <a:lnTo>
                  <a:pt x="0" y="0"/>
                </a:lnTo>
                <a:lnTo>
                  <a:pt x="0" y="33819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27656" y="655637"/>
            <a:ext cx="2011362" cy="338554"/>
          </a:xfrm>
          <a:custGeom>
            <a:avLst/>
            <a:gdLst>
              <a:gd name="connsiteX0" fmla="*/ 0 w 2011362"/>
              <a:gd name="connsiteY0" fmla="*/ 338554 h 338554"/>
              <a:gd name="connsiteX1" fmla="*/ 2011362 w 2011362"/>
              <a:gd name="connsiteY1" fmla="*/ 338554 h 338554"/>
              <a:gd name="connsiteX2" fmla="*/ 2011362 w 2011362"/>
              <a:gd name="connsiteY2" fmla="*/ 0 h 338554"/>
              <a:gd name="connsiteX3" fmla="*/ 0 w 2011362"/>
              <a:gd name="connsiteY3" fmla="*/ 0 h 338554"/>
              <a:gd name="connsiteX4" fmla="*/ 0 w 2011362"/>
              <a:gd name="connsiteY4" fmla="*/ 338554 h 338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554">
                <a:moveTo>
                  <a:pt x="0" y="338554"/>
                </a:moveTo>
                <a:lnTo>
                  <a:pt x="2011362" y="338554"/>
                </a:lnTo>
                <a:lnTo>
                  <a:pt x="2011362" y="0"/>
                </a:lnTo>
                <a:lnTo>
                  <a:pt x="0" y="0"/>
                </a:lnTo>
                <a:lnTo>
                  <a:pt x="0" y="3385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78578" y="3747862"/>
            <a:ext cx="728567" cy="232225"/>
          </a:xfrm>
          <a:custGeom>
            <a:avLst/>
            <a:gdLst>
              <a:gd name="connsiteX0" fmla="*/ 364283 w 728567"/>
              <a:gd name="connsiteY0" fmla="*/ 0 h 232225"/>
              <a:gd name="connsiteX1" fmla="*/ 728567 w 728567"/>
              <a:gd name="connsiteY1" fmla="*/ 101382 h 232225"/>
              <a:gd name="connsiteX2" fmla="*/ 546425 w 728567"/>
              <a:gd name="connsiteY2" fmla="*/ 101382 h 232225"/>
              <a:gd name="connsiteX3" fmla="*/ 546425 w 728567"/>
              <a:gd name="connsiteY3" fmla="*/ 232225 h 232225"/>
              <a:gd name="connsiteX4" fmla="*/ 182141 w 728567"/>
              <a:gd name="connsiteY4" fmla="*/ 232225 h 232225"/>
              <a:gd name="connsiteX5" fmla="*/ 182141 w 728567"/>
              <a:gd name="connsiteY5" fmla="*/ 101382 h 232225"/>
              <a:gd name="connsiteX6" fmla="*/ 0 w 728567"/>
              <a:gd name="connsiteY6" fmla="*/ 101382 h 232225"/>
              <a:gd name="connsiteX7" fmla="*/ 364283 w 728567"/>
              <a:gd name="connsiteY7" fmla="*/ 0 h 23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28567" h="232225">
                <a:moveTo>
                  <a:pt x="364283" y="0"/>
                </a:moveTo>
                <a:lnTo>
                  <a:pt x="728567" y="101382"/>
                </a:lnTo>
                <a:lnTo>
                  <a:pt x="546425" y="101382"/>
                </a:lnTo>
                <a:lnTo>
                  <a:pt x="546425" y="232225"/>
                </a:lnTo>
                <a:lnTo>
                  <a:pt x="182141" y="232225"/>
                </a:lnTo>
                <a:lnTo>
                  <a:pt x="182141" y="101382"/>
                </a:lnTo>
                <a:lnTo>
                  <a:pt x="0" y="101382"/>
                </a:lnTo>
                <a:lnTo>
                  <a:pt x="364283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5366416" y="-76897136"/>
            <a:ext cx="162018560" cy="161522224"/>
          </a:xfrm>
          <a:custGeom>
            <a:avLst/>
            <a:gdLst>
              <a:gd name="connsiteX0" fmla="*/ 81009280 w 162018560"/>
              <a:gd name="connsiteY0" fmla="*/ 80645000 h 161522224"/>
              <a:gd name="connsiteX1" fmla="*/ 81373560 w 162018560"/>
              <a:gd name="connsiteY1" fmla="*/ 80746384 h 161522224"/>
              <a:gd name="connsiteX2" fmla="*/ 81191424 w 162018560"/>
              <a:gd name="connsiteY2" fmla="*/ 80746384 h 161522224"/>
              <a:gd name="connsiteX3" fmla="*/ 81191424 w 162018560"/>
              <a:gd name="connsiteY3" fmla="*/ 80877224 h 161522224"/>
              <a:gd name="connsiteX4" fmla="*/ 80827144 w 162018560"/>
              <a:gd name="connsiteY4" fmla="*/ 80877224 h 161522224"/>
              <a:gd name="connsiteX5" fmla="*/ 80827144 w 162018560"/>
              <a:gd name="connsiteY5" fmla="*/ 80746384 h 161522224"/>
              <a:gd name="connsiteX6" fmla="*/ 80645000 w 162018560"/>
              <a:gd name="connsiteY6" fmla="*/ 80746384 h 161522224"/>
              <a:gd name="connsiteX7" fmla="*/ 81009280 w 162018560"/>
              <a:gd name="connsiteY7" fmla="*/ 80645000 h 1615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2018560" h="161522224">
                <a:moveTo>
                  <a:pt x="81009280" y="80645000"/>
                </a:moveTo>
                <a:lnTo>
                  <a:pt x="81373560" y="80746384"/>
                </a:lnTo>
                <a:lnTo>
                  <a:pt x="81191424" y="80746384"/>
                </a:lnTo>
                <a:lnTo>
                  <a:pt x="81191424" y="80877224"/>
                </a:lnTo>
                <a:lnTo>
                  <a:pt x="80827144" y="80877224"/>
                </a:lnTo>
                <a:lnTo>
                  <a:pt x="80827144" y="80746384"/>
                </a:lnTo>
                <a:lnTo>
                  <a:pt x="80645000" y="80746384"/>
                </a:lnTo>
                <a:lnTo>
                  <a:pt x="8100928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18253" y="2276250"/>
            <a:ext cx="728567" cy="232225"/>
          </a:xfrm>
          <a:custGeom>
            <a:avLst/>
            <a:gdLst>
              <a:gd name="connsiteX0" fmla="*/ 364284 w 728567"/>
              <a:gd name="connsiteY0" fmla="*/ 0 h 232225"/>
              <a:gd name="connsiteX1" fmla="*/ 728567 w 728567"/>
              <a:gd name="connsiteY1" fmla="*/ 101382 h 232225"/>
              <a:gd name="connsiteX2" fmla="*/ 546425 w 728567"/>
              <a:gd name="connsiteY2" fmla="*/ 101382 h 232225"/>
              <a:gd name="connsiteX3" fmla="*/ 546425 w 728567"/>
              <a:gd name="connsiteY3" fmla="*/ 232225 h 232225"/>
              <a:gd name="connsiteX4" fmla="*/ 182142 w 728567"/>
              <a:gd name="connsiteY4" fmla="*/ 232225 h 232225"/>
              <a:gd name="connsiteX5" fmla="*/ 182142 w 728567"/>
              <a:gd name="connsiteY5" fmla="*/ 101382 h 232225"/>
              <a:gd name="connsiteX6" fmla="*/ 0 w 728567"/>
              <a:gd name="connsiteY6" fmla="*/ 101382 h 232225"/>
              <a:gd name="connsiteX7" fmla="*/ 364284 w 728567"/>
              <a:gd name="connsiteY7" fmla="*/ 0 h 23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728567" h="232225">
                <a:moveTo>
                  <a:pt x="364284" y="0"/>
                </a:moveTo>
                <a:lnTo>
                  <a:pt x="728567" y="101382"/>
                </a:lnTo>
                <a:lnTo>
                  <a:pt x="546425" y="101382"/>
                </a:lnTo>
                <a:lnTo>
                  <a:pt x="546425" y="232225"/>
                </a:lnTo>
                <a:lnTo>
                  <a:pt x="182142" y="232225"/>
                </a:lnTo>
                <a:lnTo>
                  <a:pt x="182142" y="101382"/>
                </a:lnTo>
                <a:lnTo>
                  <a:pt x="0" y="101382"/>
                </a:lnTo>
                <a:lnTo>
                  <a:pt x="364284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-75426744" y="-78368752"/>
            <a:ext cx="162018560" cy="161522224"/>
          </a:xfrm>
          <a:custGeom>
            <a:avLst/>
            <a:gdLst>
              <a:gd name="connsiteX0" fmla="*/ 81009280 w 162018560"/>
              <a:gd name="connsiteY0" fmla="*/ 80645000 h 161522224"/>
              <a:gd name="connsiteX1" fmla="*/ 81373560 w 162018560"/>
              <a:gd name="connsiteY1" fmla="*/ 80746384 h 161522224"/>
              <a:gd name="connsiteX2" fmla="*/ 81191424 w 162018560"/>
              <a:gd name="connsiteY2" fmla="*/ 80746384 h 161522224"/>
              <a:gd name="connsiteX3" fmla="*/ 81191424 w 162018560"/>
              <a:gd name="connsiteY3" fmla="*/ 80877224 h 161522224"/>
              <a:gd name="connsiteX4" fmla="*/ 80827144 w 162018560"/>
              <a:gd name="connsiteY4" fmla="*/ 80877224 h 161522224"/>
              <a:gd name="connsiteX5" fmla="*/ 80827144 w 162018560"/>
              <a:gd name="connsiteY5" fmla="*/ 80746384 h 161522224"/>
              <a:gd name="connsiteX6" fmla="*/ 80645000 w 162018560"/>
              <a:gd name="connsiteY6" fmla="*/ 80746384 h 161522224"/>
              <a:gd name="connsiteX7" fmla="*/ 81009280 w 162018560"/>
              <a:gd name="connsiteY7" fmla="*/ 80645000 h 161522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2018560" h="161522224">
                <a:moveTo>
                  <a:pt x="81009280" y="80645000"/>
                </a:moveTo>
                <a:lnTo>
                  <a:pt x="81373560" y="80746384"/>
                </a:lnTo>
                <a:lnTo>
                  <a:pt x="81191424" y="80746384"/>
                </a:lnTo>
                <a:lnTo>
                  <a:pt x="81191424" y="80877224"/>
                </a:lnTo>
                <a:lnTo>
                  <a:pt x="80827144" y="80877224"/>
                </a:lnTo>
                <a:lnTo>
                  <a:pt x="80827144" y="80746384"/>
                </a:lnTo>
                <a:lnTo>
                  <a:pt x="80645000" y="80746384"/>
                </a:lnTo>
                <a:lnTo>
                  <a:pt x="8100928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-479979200" y="-478764608"/>
            <a:ext cx="968802112" cy="968617856"/>
          </a:xfrm>
          <a:custGeom>
            <a:avLst/>
            <a:gdLst>
              <a:gd name="connsiteX0" fmla="*/ 483870016 w 968802112"/>
              <a:gd name="connsiteY0" fmla="*/ 483870016 h 968617856"/>
              <a:gd name="connsiteX1" fmla="*/ 484932192 w 968802112"/>
              <a:gd name="connsiteY1" fmla="*/ 484747872 h 968617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8802112" h="968617856">
                <a:moveTo>
                  <a:pt x="483870016" y="483870016"/>
                </a:moveTo>
                <a:lnTo>
                  <a:pt x="484932192" y="484747872"/>
                </a:lnTo>
              </a:path>
            </a:pathLst>
          </a:custGeom>
          <a:ln w="76200">
            <a:solidFill>
              <a:srgbClr val="4F81BD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-480222560" y="-479701024"/>
            <a:ext cx="968761536" cy="968270016"/>
          </a:xfrm>
          <a:custGeom>
            <a:avLst/>
            <a:gdLst>
              <a:gd name="connsiteX0" fmla="*/ 483870016 w 968761536"/>
              <a:gd name="connsiteY0" fmla="*/ 483870016 h 968270016"/>
              <a:gd name="connsiteX1" fmla="*/ 484891520 w 968761536"/>
              <a:gd name="connsiteY1" fmla="*/ 484400032 h 968270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8761536" h="968270016">
                <a:moveTo>
                  <a:pt x="483870016" y="483870016"/>
                </a:moveTo>
                <a:lnTo>
                  <a:pt x="484891520" y="484400032"/>
                </a:lnTo>
              </a:path>
            </a:pathLst>
          </a:custGeom>
          <a:ln w="76200">
            <a:solidFill>
              <a:srgbClr val="4F81BD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-480345152" y="-480695008"/>
            <a:ext cx="968855488" cy="967908672"/>
          </a:xfrm>
          <a:custGeom>
            <a:avLst/>
            <a:gdLst>
              <a:gd name="connsiteX0" fmla="*/ 483870016 w 968855488"/>
              <a:gd name="connsiteY0" fmla="*/ 484038656 h 967908672"/>
              <a:gd name="connsiteX1" fmla="*/ 484985504 w 968855488"/>
              <a:gd name="connsiteY1" fmla="*/ 483870016 h 967908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8855488" h="967908672">
                <a:moveTo>
                  <a:pt x="483870016" y="484038656"/>
                </a:moveTo>
                <a:lnTo>
                  <a:pt x="484985504" y="483870016"/>
                </a:lnTo>
              </a:path>
            </a:pathLst>
          </a:custGeom>
          <a:ln w="76200">
            <a:solidFill>
              <a:srgbClr val="4F81BD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-480357856" y="-482307904"/>
            <a:ext cx="968855488" cy="968643712"/>
          </a:xfrm>
          <a:custGeom>
            <a:avLst/>
            <a:gdLst>
              <a:gd name="connsiteX0" fmla="*/ 483870016 w 968855488"/>
              <a:gd name="connsiteY0" fmla="*/ 484773696 h 968643712"/>
              <a:gd name="connsiteX1" fmla="*/ 484985504 w 968855488"/>
              <a:gd name="connsiteY1" fmla="*/ 483870016 h 968643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8855488" h="968643712">
                <a:moveTo>
                  <a:pt x="483870016" y="484773696"/>
                </a:moveTo>
                <a:lnTo>
                  <a:pt x="484985504" y="483870016"/>
                </a:lnTo>
              </a:path>
            </a:pathLst>
          </a:custGeom>
          <a:ln w="76200">
            <a:solidFill>
              <a:srgbClr val="4F81BD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736600"/>
            <a:ext cx="6121400" cy="6057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24600" y="6083300"/>
            <a:ext cx="647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pixels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807200" y="4622800"/>
            <a:ext cx="685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edges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946900" y="2819400"/>
            <a:ext cx="1447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object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parts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(combination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edges)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90600" y="177800"/>
            <a:ext cx="75057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59436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Deep Belief Net on Face Images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9436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object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models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8900" y="6426200"/>
            <a:ext cx="1409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materials 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by Andrew Ng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19100" y="3505199"/>
            <a:ext cx="2011362" cy="338138"/>
          </a:xfrm>
          <a:custGeom>
            <a:avLst/>
            <a:gdLst>
              <a:gd name="connsiteX0" fmla="*/ 0 w 2011362"/>
              <a:gd name="connsiteY0" fmla="*/ 338138 h 338138"/>
              <a:gd name="connsiteX1" fmla="*/ 2011362 w 2011362"/>
              <a:gd name="connsiteY1" fmla="*/ 338138 h 338138"/>
              <a:gd name="connsiteX2" fmla="*/ 2011362 w 2011362"/>
              <a:gd name="connsiteY2" fmla="*/ 0 h 338138"/>
              <a:gd name="connsiteX3" fmla="*/ 0 w 2011362"/>
              <a:gd name="connsiteY3" fmla="*/ 0 h 338138"/>
              <a:gd name="connsiteX4" fmla="*/ 0 w 2011362"/>
              <a:gd name="connsiteY4" fmla="*/ 338138 h 33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52700" y="3511549"/>
            <a:ext cx="2011362" cy="338138"/>
          </a:xfrm>
          <a:custGeom>
            <a:avLst/>
            <a:gdLst>
              <a:gd name="connsiteX0" fmla="*/ 0 w 2011362"/>
              <a:gd name="connsiteY0" fmla="*/ 338138 h 338138"/>
              <a:gd name="connsiteX1" fmla="*/ 2011362 w 2011362"/>
              <a:gd name="connsiteY1" fmla="*/ 338138 h 338138"/>
              <a:gd name="connsiteX2" fmla="*/ 2011362 w 2011362"/>
              <a:gd name="connsiteY2" fmla="*/ 0 h 338138"/>
              <a:gd name="connsiteX3" fmla="*/ 0 w 2011362"/>
              <a:gd name="connsiteY3" fmla="*/ 0 h 338138"/>
              <a:gd name="connsiteX4" fmla="*/ 0 w 2011362"/>
              <a:gd name="connsiteY4" fmla="*/ 338138 h 33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48200" y="3511549"/>
            <a:ext cx="2212975" cy="338138"/>
          </a:xfrm>
          <a:custGeom>
            <a:avLst/>
            <a:gdLst>
              <a:gd name="connsiteX0" fmla="*/ 0 w 2212975"/>
              <a:gd name="connsiteY0" fmla="*/ 338138 h 338138"/>
              <a:gd name="connsiteX1" fmla="*/ 2212975 w 2212975"/>
              <a:gd name="connsiteY1" fmla="*/ 338138 h 338138"/>
              <a:gd name="connsiteX2" fmla="*/ 2212975 w 2212975"/>
              <a:gd name="connsiteY2" fmla="*/ 0 h 338138"/>
              <a:gd name="connsiteX3" fmla="*/ 0 w 2212975"/>
              <a:gd name="connsiteY3" fmla="*/ 0 h 338138"/>
              <a:gd name="connsiteX4" fmla="*/ 0 w 2212975"/>
              <a:gd name="connsiteY4" fmla="*/ 338138 h 33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2975" h="338138">
                <a:moveTo>
                  <a:pt x="0" y="338138"/>
                </a:moveTo>
                <a:lnTo>
                  <a:pt x="2212975" y="338138"/>
                </a:lnTo>
                <a:lnTo>
                  <a:pt x="2212975" y="0"/>
                </a:lnTo>
                <a:lnTo>
                  <a:pt x="0" y="0"/>
                </a:lnTo>
                <a:lnTo>
                  <a:pt x="0" y="338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88164" y="3511549"/>
            <a:ext cx="2012950" cy="338138"/>
          </a:xfrm>
          <a:custGeom>
            <a:avLst/>
            <a:gdLst>
              <a:gd name="connsiteX0" fmla="*/ 0 w 2012950"/>
              <a:gd name="connsiteY0" fmla="*/ 338138 h 338138"/>
              <a:gd name="connsiteX1" fmla="*/ 2012950 w 2012950"/>
              <a:gd name="connsiteY1" fmla="*/ 338138 h 338138"/>
              <a:gd name="connsiteX2" fmla="*/ 2012950 w 2012950"/>
              <a:gd name="connsiteY2" fmla="*/ 0 h 338138"/>
              <a:gd name="connsiteX3" fmla="*/ 0 w 2012950"/>
              <a:gd name="connsiteY3" fmla="*/ 0 h 338138"/>
              <a:gd name="connsiteX4" fmla="*/ 0 w 2012950"/>
              <a:gd name="connsiteY4" fmla="*/ 338138 h 33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2950" h="338138">
                <a:moveTo>
                  <a:pt x="0" y="338138"/>
                </a:moveTo>
                <a:lnTo>
                  <a:pt x="2012950" y="338138"/>
                </a:lnTo>
                <a:lnTo>
                  <a:pt x="2012950" y="0"/>
                </a:lnTo>
                <a:lnTo>
                  <a:pt x="0" y="0"/>
                </a:lnTo>
                <a:lnTo>
                  <a:pt x="0" y="33813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9100" y="1790699"/>
            <a:ext cx="2011362" cy="338137"/>
          </a:xfrm>
          <a:custGeom>
            <a:avLst/>
            <a:gdLst>
              <a:gd name="connsiteX0" fmla="*/ 0 w 2011362"/>
              <a:gd name="connsiteY0" fmla="*/ 338137 h 338137"/>
              <a:gd name="connsiteX1" fmla="*/ 2011362 w 2011362"/>
              <a:gd name="connsiteY1" fmla="*/ 338137 h 338137"/>
              <a:gd name="connsiteX2" fmla="*/ 2011362 w 2011362"/>
              <a:gd name="connsiteY2" fmla="*/ 0 h 338137"/>
              <a:gd name="connsiteX3" fmla="*/ 0 w 2011362"/>
              <a:gd name="connsiteY3" fmla="*/ 0 h 338137"/>
              <a:gd name="connsiteX4" fmla="*/ 0 w 2011362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7">
                <a:moveTo>
                  <a:pt x="0" y="338137"/>
                </a:moveTo>
                <a:lnTo>
                  <a:pt x="2011362" y="338137"/>
                </a:lnTo>
                <a:lnTo>
                  <a:pt x="2011362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90800" y="1790699"/>
            <a:ext cx="2011362" cy="338137"/>
          </a:xfrm>
          <a:custGeom>
            <a:avLst/>
            <a:gdLst>
              <a:gd name="connsiteX0" fmla="*/ 0 w 2011362"/>
              <a:gd name="connsiteY0" fmla="*/ 338137 h 338137"/>
              <a:gd name="connsiteX1" fmla="*/ 2011362 w 2011362"/>
              <a:gd name="connsiteY1" fmla="*/ 338137 h 338137"/>
              <a:gd name="connsiteX2" fmla="*/ 2011362 w 2011362"/>
              <a:gd name="connsiteY2" fmla="*/ 0 h 338137"/>
              <a:gd name="connsiteX3" fmla="*/ 0 w 2011362"/>
              <a:gd name="connsiteY3" fmla="*/ 0 h 338137"/>
              <a:gd name="connsiteX4" fmla="*/ 0 w 2011362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7">
                <a:moveTo>
                  <a:pt x="0" y="338137"/>
                </a:moveTo>
                <a:lnTo>
                  <a:pt x="2011362" y="338137"/>
                </a:lnTo>
                <a:lnTo>
                  <a:pt x="2011362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24400" y="1790699"/>
            <a:ext cx="2011362" cy="338137"/>
          </a:xfrm>
          <a:custGeom>
            <a:avLst/>
            <a:gdLst>
              <a:gd name="connsiteX0" fmla="*/ 0 w 2011362"/>
              <a:gd name="connsiteY0" fmla="*/ 338137 h 338137"/>
              <a:gd name="connsiteX1" fmla="*/ 2011362 w 2011362"/>
              <a:gd name="connsiteY1" fmla="*/ 338137 h 338137"/>
              <a:gd name="connsiteX2" fmla="*/ 2011362 w 2011362"/>
              <a:gd name="connsiteY2" fmla="*/ 0 h 338137"/>
              <a:gd name="connsiteX3" fmla="*/ 0 w 2011362"/>
              <a:gd name="connsiteY3" fmla="*/ 0 h 338137"/>
              <a:gd name="connsiteX4" fmla="*/ 0 w 2011362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7">
                <a:moveTo>
                  <a:pt x="0" y="338137"/>
                </a:moveTo>
                <a:lnTo>
                  <a:pt x="2011362" y="338137"/>
                </a:lnTo>
                <a:lnTo>
                  <a:pt x="2011362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72289" y="1790699"/>
            <a:ext cx="2012950" cy="338137"/>
          </a:xfrm>
          <a:custGeom>
            <a:avLst/>
            <a:gdLst>
              <a:gd name="connsiteX0" fmla="*/ 0 w 2012950"/>
              <a:gd name="connsiteY0" fmla="*/ 338137 h 338137"/>
              <a:gd name="connsiteX1" fmla="*/ 2012950 w 2012950"/>
              <a:gd name="connsiteY1" fmla="*/ 338137 h 338137"/>
              <a:gd name="connsiteX2" fmla="*/ 2012950 w 2012950"/>
              <a:gd name="connsiteY2" fmla="*/ 0 h 338137"/>
              <a:gd name="connsiteX3" fmla="*/ 0 w 2012950"/>
              <a:gd name="connsiteY3" fmla="*/ 0 h 338137"/>
              <a:gd name="connsiteX4" fmla="*/ 0 w 2012950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2950" h="338137">
                <a:moveTo>
                  <a:pt x="0" y="338137"/>
                </a:moveTo>
                <a:lnTo>
                  <a:pt x="2012950" y="338137"/>
                </a:lnTo>
                <a:lnTo>
                  <a:pt x="2012950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9425" y="1638299"/>
            <a:ext cx="2011362" cy="338137"/>
          </a:xfrm>
          <a:custGeom>
            <a:avLst/>
            <a:gdLst>
              <a:gd name="connsiteX0" fmla="*/ 0 w 2011362"/>
              <a:gd name="connsiteY0" fmla="*/ 338137 h 338137"/>
              <a:gd name="connsiteX1" fmla="*/ 2011362 w 2011362"/>
              <a:gd name="connsiteY1" fmla="*/ 338137 h 338137"/>
              <a:gd name="connsiteX2" fmla="*/ 2011362 w 2011362"/>
              <a:gd name="connsiteY2" fmla="*/ 0 h 338137"/>
              <a:gd name="connsiteX3" fmla="*/ 0 w 2011362"/>
              <a:gd name="connsiteY3" fmla="*/ 0 h 338137"/>
              <a:gd name="connsiteX4" fmla="*/ 0 w 2011362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7">
                <a:moveTo>
                  <a:pt x="0" y="338137"/>
                </a:moveTo>
                <a:lnTo>
                  <a:pt x="2011362" y="338137"/>
                </a:lnTo>
                <a:lnTo>
                  <a:pt x="2011362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566987" y="1644649"/>
            <a:ext cx="2011362" cy="338137"/>
          </a:xfrm>
          <a:custGeom>
            <a:avLst/>
            <a:gdLst>
              <a:gd name="connsiteX0" fmla="*/ 0 w 2011362"/>
              <a:gd name="connsiteY0" fmla="*/ 338137 h 338137"/>
              <a:gd name="connsiteX1" fmla="*/ 2011362 w 2011362"/>
              <a:gd name="connsiteY1" fmla="*/ 338137 h 338137"/>
              <a:gd name="connsiteX2" fmla="*/ 2011362 w 2011362"/>
              <a:gd name="connsiteY2" fmla="*/ 0 h 338137"/>
              <a:gd name="connsiteX3" fmla="*/ 0 w 2011362"/>
              <a:gd name="connsiteY3" fmla="*/ 0 h 338137"/>
              <a:gd name="connsiteX4" fmla="*/ 0 w 2011362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1362" h="338137">
                <a:moveTo>
                  <a:pt x="0" y="338137"/>
                </a:moveTo>
                <a:lnTo>
                  <a:pt x="2011362" y="338137"/>
                </a:lnTo>
                <a:lnTo>
                  <a:pt x="2011362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62487" y="1644649"/>
            <a:ext cx="2212975" cy="338137"/>
          </a:xfrm>
          <a:custGeom>
            <a:avLst/>
            <a:gdLst>
              <a:gd name="connsiteX0" fmla="*/ 0 w 2212975"/>
              <a:gd name="connsiteY0" fmla="*/ 338137 h 338137"/>
              <a:gd name="connsiteX1" fmla="*/ 2212975 w 2212975"/>
              <a:gd name="connsiteY1" fmla="*/ 338137 h 338137"/>
              <a:gd name="connsiteX2" fmla="*/ 2212975 w 2212975"/>
              <a:gd name="connsiteY2" fmla="*/ 0 h 338137"/>
              <a:gd name="connsiteX3" fmla="*/ 0 w 2212975"/>
              <a:gd name="connsiteY3" fmla="*/ 0 h 338137"/>
              <a:gd name="connsiteX4" fmla="*/ 0 w 2212975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2975" h="338137">
                <a:moveTo>
                  <a:pt x="0" y="338137"/>
                </a:moveTo>
                <a:lnTo>
                  <a:pt x="2212975" y="338137"/>
                </a:lnTo>
                <a:lnTo>
                  <a:pt x="2212975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02450" y="1644649"/>
            <a:ext cx="2012950" cy="338137"/>
          </a:xfrm>
          <a:custGeom>
            <a:avLst/>
            <a:gdLst>
              <a:gd name="connsiteX0" fmla="*/ 0 w 2012950"/>
              <a:gd name="connsiteY0" fmla="*/ 338137 h 338137"/>
              <a:gd name="connsiteX1" fmla="*/ 2012950 w 2012950"/>
              <a:gd name="connsiteY1" fmla="*/ 338137 h 338137"/>
              <a:gd name="connsiteX2" fmla="*/ 2012950 w 2012950"/>
              <a:gd name="connsiteY2" fmla="*/ 0 h 338137"/>
              <a:gd name="connsiteX3" fmla="*/ 0 w 2012950"/>
              <a:gd name="connsiteY3" fmla="*/ 0 h 338137"/>
              <a:gd name="connsiteX4" fmla="*/ 0 w 2012950"/>
              <a:gd name="connsiteY4" fmla="*/ 338137 h 338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2950" h="338137">
                <a:moveTo>
                  <a:pt x="0" y="338137"/>
                </a:moveTo>
                <a:lnTo>
                  <a:pt x="2012950" y="338137"/>
                </a:lnTo>
                <a:lnTo>
                  <a:pt x="2012950" y="0"/>
                </a:lnTo>
                <a:lnTo>
                  <a:pt x="0" y="0"/>
                </a:lnTo>
                <a:lnTo>
                  <a:pt x="0" y="3381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295400" y="3429000"/>
            <a:ext cx="274637" cy="365125"/>
          </a:xfrm>
          <a:custGeom>
            <a:avLst/>
            <a:gdLst>
              <a:gd name="connsiteX0" fmla="*/ 137318 w 274637"/>
              <a:gd name="connsiteY0" fmla="*/ 0 h 365125"/>
              <a:gd name="connsiteX1" fmla="*/ 274637 w 274637"/>
              <a:gd name="connsiteY1" fmla="*/ 119899 h 365125"/>
              <a:gd name="connsiteX2" fmla="*/ 205977 w 274637"/>
              <a:gd name="connsiteY2" fmla="*/ 119899 h 365125"/>
              <a:gd name="connsiteX3" fmla="*/ 205977 w 274637"/>
              <a:gd name="connsiteY3" fmla="*/ 365125 h 365125"/>
              <a:gd name="connsiteX4" fmla="*/ 68658 w 274637"/>
              <a:gd name="connsiteY4" fmla="*/ 365125 h 365125"/>
              <a:gd name="connsiteX5" fmla="*/ 68658 w 274637"/>
              <a:gd name="connsiteY5" fmla="*/ 119899 h 365125"/>
              <a:gd name="connsiteX6" fmla="*/ 0 w 274637"/>
              <a:gd name="connsiteY6" fmla="*/ 119899 h 365125"/>
              <a:gd name="connsiteX7" fmla="*/ 137318 w 274637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7" h="365125">
                <a:moveTo>
                  <a:pt x="137318" y="0"/>
                </a:moveTo>
                <a:lnTo>
                  <a:pt x="274637" y="119899"/>
                </a:lnTo>
                <a:lnTo>
                  <a:pt x="205977" y="119899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899"/>
                </a:lnTo>
                <a:lnTo>
                  <a:pt x="0" y="119899"/>
                </a:lnTo>
                <a:lnTo>
                  <a:pt x="13731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-79349600" y="-77216000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95400" y="5105400"/>
            <a:ext cx="274637" cy="365125"/>
          </a:xfrm>
          <a:custGeom>
            <a:avLst/>
            <a:gdLst>
              <a:gd name="connsiteX0" fmla="*/ 137318 w 274637"/>
              <a:gd name="connsiteY0" fmla="*/ 0 h 365125"/>
              <a:gd name="connsiteX1" fmla="*/ 274637 w 274637"/>
              <a:gd name="connsiteY1" fmla="*/ 119899 h 365125"/>
              <a:gd name="connsiteX2" fmla="*/ 205977 w 274637"/>
              <a:gd name="connsiteY2" fmla="*/ 119899 h 365125"/>
              <a:gd name="connsiteX3" fmla="*/ 205977 w 274637"/>
              <a:gd name="connsiteY3" fmla="*/ 365125 h 365125"/>
              <a:gd name="connsiteX4" fmla="*/ 68658 w 274637"/>
              <a:gd name="connsiteY4" fmla="*/ 365125 h 365125"/>
              <a:gd name="connsiteX5" fmla="*/ 68658 w 274637"/>
              <a:gd name="connsiteY5" fmla="*/ 119899 h 365125"/>
              <a:gd name="connsiteX6" fmla="*/ 0 w 274637"/>
              <a:gd name="connsiteY6" fmla="*/ 119899 h 365125"/>
              <a:gd name="connsiteX7" fmla="*/ 137318 w 274637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7" h="365125">
                <a:moveTo>
                  <a:pt x="137318" y="0"/>
                </a:moveTo>
                <a:lnTo>
                  <a:pt x="274637" y="119899"/>
                </a:lnTo>
                <a:lnTo>
                  <a:pt x="205977" y="119899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899"/>
                </a:lnTo>
                <a:lnTo>
                  <a:pt x="0" y="119899"/>
                </a:lnTo>
                <a:lnTo>
                  <a:pt x="13731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-79349600" y="-75539600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29000" y="3429000"/>
            <a:ext cx="274637" cy="365125"/>
          </a:xfrm>
          <a:custGeom>
            <a:avLst/>
            <a:gdLst>
              <a:gd name="connsiteX0" fmla="*/ 137318 w 274637"/>
              <a:gd name="connsiteY0" fmla="*/ 0 h 365125"/>
              <a:gd name="connsiteX1" fmla="*/ 274637 w 274637"/>
              <a:gd name="connsiteY1" fmla="*/ 119899 h 365125"/>
              <a:gd name="connsiteX2" fmla="*/ 205977 w 274637"/>
              <a:gd name="connsiteY2" fmla="*/ 119899 h 365125"/>
              <a:gd name="connsiteX3" fmla="*/ 205977 w 274637"/>
              <a:gd name="connsiteY3" fmla="*/ 365125 h 365125"/>
              <a:gd name="connsiteX4" fmla="*/ 68658 w 274637"/>
              <a:gd name="connsiteY4" fmla="*/ 365125 h 365125"/>
              <a:gd name="connsiteX5" fmla="*/ 68658 w 274637"/>
              <a:gd name="connsiteY5" fmla="*/ 119899 h 365125"/>
              <a:gd name="connsiteX6" fmla="*/ 0 w 274637"/>
              <a:gd name="connsiteY6" fmla="*/ 119899 h 365125"/>
              <a:gd name="connsiteX7" fmla="*/ 137318 w 274637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7" h="365125">
                <a:moveTo>
                  <a:pt x="137318" y="0"/>
                </a:moveTo>
                <a:lnTo>
                  <a:pt x="274637" y="119899"/>
                </a:lnTo>
                <a:lnTo>
                  <a:pt x="205977" y="119899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899"/>
                </a:lnTo>
                <a:lnTo>
                  <a:pt x="0" y="119899"/>
                </a:lnTo>
                <a:lnTo>
                  <a:pt x="13731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-77216000" y="-77216000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429000" y="5121275"/>
            <a:ext cx="274637" cy="365125"/>
          </a:xfrm>
          <a:custGeom>
            <a:avLst/>
            <a:gdLst>
              <a:gd name="connsiteX0" fmla="*/ 137318 w 274637"/>
              <a:gd name="connsiteY0" fmla="*/ 0 h 365125"/>
              <a:gd name="connsiteX1" fmla="*/ 274637 w 274637"/>
              <a:gd name="connsiteY1" fmla="*/ 119899 h 365125"/>
              <a:gd name="connsiteX2" fmla="*/ 205977 w 274637"/>
              <a:gd name="connsiteY2" fmla="*/ 119899 h 365125"/>
              <a:gd name="connsiteX3" fmla="*/ 205977 w 274637"/>
              <a:gd name="connsiteY3" fmla="*/ 365125 h 365125"/>
              <a:gd name="connsiteX4" fmla="*/ 68658 w 274637"/>
              <a:gd name="connsiteY4" fmla="*/ 365125 h 365125"/>
              <a:gd name="connsiteX5" fmla="*/ 68658 w 274637"/>
              <a:gd name="connsiteY5" fmla="*/ 119899 h 365125"/>
              <a:gd name="connsiteX6" fmla="*/ 0 w 274637"/>
              <a:gd name="connsiteY6" fmla="*/ 119899 h 365125"/>
              <a:gd name="connsiteX7" fmla="*/ 137318 w 274637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7" h="365125">
                <a:moveTo>
                  <a:pt x="137318" y="0"/>
                </a:moveTo>
                <a:lnTo>
                  <a:pt x="274637" y="119899"/>
                </a:lnTo>
                <a:lnTo>
                  <a:pt x="205977" y="119899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899"/>
                </a:lnTo>
                <a:lnTo>
                  <a:pt x="0" y="119899"/>
                </a:lnTo>
                <a:lnTo>
                  <a:pt x="13731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-77216000" y="-75523728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630861" y="5121275"/>
            <a:ext cx="274639" cy="365125"/>
          </a:xfrm>
          <a:custGeom>
            <a:avLst/>
            <a:gdLst>
              <a:gd name="connsiteX0" fmla="*/ 137319 w 274639"/>
              <a:gd name="connsiteY0" fmla="*/ 0 h 365125"/>
              <a:gd name="connsiteX1" fmla="*/ 274639 w 274639"/>
              <a:gd name="connsiteY1" fmla="*/ 119898 h 365125"/>
              <a:gd name="connsiteX2" fmla="*/ 205978 w 274639"/>
              <a:gd name="connsiteY2" fmla="*/ 119898 h 365125"/>
              <a:gd name="connsiteX3" fmla="*/ 205978 w 274639"/>
              <a:gd name="connsiteY3" fmla="*/ 365125 h 365125"/>
              <a:gd name="connsiteX4" fmla="*/ 68660 w 274639"/>
              <a:gd name="connsiteY4" fmla="*/ 365125 h 365125"/>
              <a:gd name="connsiteX5" fmla="*/ 68660 w 274639"/>
              <a:gd name="connsiteY5" fmla="*/ 119898 h 365125"/>
              <a:gd name="connsiteX6" fmla="*/ 0 w 274639"/>
              <a:gd name="connsiteY6" fmla="*/ 119898 h 365125"/>
              <a:gd name="connsiteX7" fmla="*/ 137319 w 274639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9" h="365125">
                <a:moveTo>
                  <a:pt x="137319" y="0"/>
                </a:moveTo>
                <a:lnTo>
                  <a:pt x="274639" y="119898"/>
                </a:lnTo>
                <a:lnTo>
                  <a:pt x="205978" y="119898"/>
                </a:lnTo>
                <a:lnTo>
                  <a:pt x="205978" y="365125"/>
                </a:lnTo>
                <a:lnTo>
                  <a:pt x="68660" y="365125"/>
                </a:lnTo>
                <a:lnTo>
                  <a:pt x="68660" y="119898"/>
                </a:lnTo>
                <a:lnTo>
                  <a:pt x="0" y="119898"/>
                </a:lnTo>
                <a:lnTo>
                  <a:pt x="137319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-75014136" y="-75523728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638800" y="3429000"/>
            <a:ext cx="274637" cy="365125"/>
          </a:xfrm>
          <a:custGeom>
            <a:avLst/>
            <a:gdLst>
              <a:gd name="connsiteX0" fmla="*/ 137318 w 274637"/>
              <a:gd name="connsiteY0" fmla="*/ 0 h 365125"/>
              <a:gd name="connsiteX1" fmla="*/ 274637 w 274637"/>
              <a:gd name="connsiteY1" fmla="*/ 119899 h 365125"/>
              <a:gd name="connsiteX2" fmla="*/ 205977 w 274637"/>
              <a:gd name="connsiteY2" fmla="*/ 119899 h 365125"/>
              <a:gd name="connsiteX3" fmla="*/ 205977 w 274637"/>
              <a:gd name="connsiteY3" fmla="*/ 365125 h 365125"/>
              <a:gd name="connsiteX4" fmla="*/ 68658 w 274637"/>
              <a:gd name="connsiteY4" fmla="*/ 365125 h 365125"/>
              <a:gd name="connsiteX5" fmla="*/ 68658 w 274637"/>
              <a:gd name="connsiteY5" fmla="*/ 119899 h 365125"/>
              <a:gd name="connsiteX6" fmla="*/ 0 w 274637"/>
              <a:gd name="connsiteY6" fmla="*/ 119899 h 365125"/>
              <a:gd name="connsiteX7" fmla="*/ 137318 w 274637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7" h="365125">
                <a:moveTo>
                  <a:pt x="137318" y="0"/>
                </a:moveTo>
                <a:lnTo>
                  <a:pt x="274637" y="119899"/>
                </a:lnTo>
                <a:lnTo>
                  <a:pt x="205977" y="119899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899"/>
                </a:lnTo>
                <a:lnTo>
                  <a:pt x="0" y="119899"/>
                </a:lnTo>
                <a:lnTo>
                  <a:pt x="13731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-75006200" y="-77216000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734300" y="3429000"/>
            <a:ext cx="274637" cy="365125"/>
          </a:xfrm>
          <a:custGeom>
            <a:avLst/>
            <a:gdLst>
              <a:gd name="connsiteX0" fmla="*/ 137318 w 274637"/>
              <a:gd name="connsiteY0" fmla="*/ 0 h 365125"/>
              <a:gd name="connsiteX1" fmla="*/ 274637 w 274637"/>
              <a:gd name="connsiteY1" fmla="*/ 119899 h 365125"/>
              <a:gd name="connsiteX2" fmla="*/ 205977 w 274637"/>
              <a:gd name="connsiteY2" fmla="*/ 119899 h 365125"/>
              <a:gd name="connsiteX3" fmla="*/ 205977 w 274637"/>
              <a:gd name="connsiteY3" fmla="*/ 365125 h 365125"/>
              <a:gd name="connsiteX4" fmla="*/ 68658 w 274637"/>
              <a:gd name="connsiteY4" fmla="*/ 365125 h 365125"/>
              <a:gd name="connsiteX5" fmla="*/ 68658 w 274637"/>
              <a:gd name="connsiteY5" fmla="*/ 119899 h 365125"/>
              <a:gd name="connsiteX6" fmla="*/ 0 w 274637"/>
              <a:gd name="connsiteY6" fmla="*/ 119899 h 365125"/>
              <a:gd name="connsiteX7" fmla="*/ 137318 w 274637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7" h="365125">
                <a:moveTo>
                  <a:pt x="137318" y="0"/>
                </a:moveTo>
                <a:lnTo>
                  <a:pt x="274637" y="119899"/>
                </a:lnTo>
                <a:lnTo>
                  <a:pt x="205977" y="119899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899"/>
                </a:lnTo>
                <a:lnTo>
                  <a:pt x="0" y="119899"/>
                </a:lnTo>
                <a:lnTo>
                  <a:pt x="13731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-72910704" y="-77216000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764461" y="5121275"/>
            <a:ext cx="274638" cy="365125"/>
          </a:xfrm>
          <a:custGeom>
            <a:avLst/>
            <a:gdLst>
              <a:gd name="connsiteX0" fmla="*/ 137319 w 274638"/>
              <a:gd name="connsiteY0" fmla="*/ 0 h 365125"/>
              <a:gd name="connsiteX1" fmla="*/ 274638 w 274638"/>
              <a:gd name="connsiteY1" fmla="*/ 119898 h 365125"/>
              <a:gd name="connsiteX2" fmla="*/ 205978 w 274638"/>
              <a:gd name="connsiteY2" fmla="*/ 119898 h 365125"/>
              <a:gd name="connsiteX3" fmla="*/ 205978 w 274638"/>
              <a:gd name="connsiteY3" fmla="*/ 365125 h 365125"/>
              <a:gd name="connsiteX4" fmla="*/ 68659 w 274638"/>
              <a:gd name="connsiteY4" fmla="*/ 365125 h 365125"/>
              <a:gd name="connsiteX5" fmla="*/ 68659 w 274638"/>
              <a:gd name="connsiteY5" fmla="*/ 119898 h 365125"/>
              <a:gd name="connsiteX6" fmla="*/ 0 w 274638"/>
              <a:gd name="connsiteY6" fmla="*/ 119898 h 365125"/>
              <a:gd name="connsiteX7" fmla="*/ 137319 w 274638"/>
              <a:gd name="connsiteY7" fmla="*/ 0 h 365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4638" h="365125">
                <a:moveTo>
                  <a:pt x="137319" y="0"/>
                </a:moveTo>
                <a:lnTo>
                  <a:pt x="274638" y="119898"/>
                </a:lnTo>
                <a:lnTo>
                  <a:pt x="205978" y="119898"/>
                </a:lnTo>
                <a:lnTo>
                  <a:pt x="205978" y="365125"/>
                </a:lnTo>
                <a:lnTo>
                  <a:pt x="68659" y="365125"/>
                </a:lnTo>
                <a:lnTo>
                  <a:pt x="68659" y="119898"/>
                </a:lnTo>
                <a:lnTo>
                  <a:pt x="0" y="119898"/>
                </a:lnTo>
                <a:lnTo>
                  <a:pt x="137319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-72880536" y="-75523728"/>
            <a:ext cx="161564640" cy="161655120"/>
          </a:xfrm>
          <a:custGeom>
            <a:avLst/>
            <a:gdLst>
              <a:gd name="connsiteX0" fmla="*/ 80782320 w 161564640"/>
              <a:gd name="connsiteY0" fmla="*/ 80645000 h 161655120"/>
              <a:gd name="connsiteX1" fmla="*/ 80919640 w 161564640"/>
              <a:gd name="connsiteY1" fmla="*/ 80764896 h 161655120"/>
              <a:gd name="connsiteX2" fmla="*/ 80850976 w 161564640"/>
              <a:gd name="connsiteY2" fmla="*/ 80764896 h 161655120"/>
              <a:gd name="connsiteX3" fmla="*/ 80850976 w 161564640"/>
              <a:gd name="connsiteY3" fmla="*/ 81010128 h 161655120"/>
              <a:gd name="connsiteX4" fmla="*/ 80713656 w 161564640"/>
              <a:gd name="connsiteY4" fmla="*/ 81010128 h 161655120"/>
              <a:gd name="connsiteX5" fmla="*/ 80713656 w 161564640"/>
              <a:gd name="connsiteY5" fmla="*/ 80764896 h 161655120"/>
              <a:gd name="connsiteX6" fmla="*/ 80645000 w 161564640"/>
              <a:gd name="connsiteY6" fmla="*/ 80764896 h 161655120"/>
              <a:gd name="connsiteX7" fmla="*/ 80782320 w 161564640"/>
              <a:gd name="connsiteY7" fmla="*/ 80645000 h 16165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564640" h="161655120">
                <a:moveTo>
                  <a:pt x="80782320" y="80645000"/>
                </a:moveTo>
                <a:lnTo>
                  <a:pt x="80919640" y="80764896"/>
                </a:lnTo>
                <a:lnTo>
                  <a:pt x="80850976" y="80764896"/>
                </a:lnTo>
                <a:lnTo>
                  <a:pt x="80850976" y="81010128"/>
                </a:lnTo>
                <a:lnTo>
                  <a:pt x="80713656" y="81010128"/>
                </a:lnTo>
                <a:lnTo>
                  <a:pt x="80713656" y="80764896"/>
                </a:lnTo>
                <a:lnTo>
                  <a:pt x="80645000" y="80764896"/>
                </a:lnTo>
                <a:lnTo>
                  <a:pt x="8078232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93900"/>
            <a:ext cx="1968500" cy="14478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746500"/>
            <a:ext cx="1968500" cy="13716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3600" y="5499100"/>
            <a:ext cx="1168400" cy="7493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0800" y="1993900"/>
            <a:ext cx="1981200" cy="14478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3746500"/>
            <a:ext cx="1981200" cy="137160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09900" y="5499100"/>
            <a:ext cx="1155700" cy="7493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75200" y="1993900"/>
            <a:ext cx="1968500" cy="1447800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75200" y="3733800"/>
            <a:ext cx="1968500" cy="13716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81600" y="5499100"/>
            <a:ext cx="1155700" cy="7493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21500" y="1981200"/>
            <a:ext cx="1968500" cy="1447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21500" y="3733800"/>
            <a:ext cx="1968500" cy="135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353300" y="5524500"/>
            <a:ext cx="1155700" cy="74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3700" y="177800"/>
            <a:ext cx="68961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4478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of Object Parts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4478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Examples of learned object parts from object categories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257300" y="1689100"/>
            <a:ext cx="444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6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Faces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390900" y="1689100"/>
            <a:ext cx="342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6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Cars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359400" y="1689100"/>
            <a:ext cx="800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6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Elephants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645400" y="1689100"/>
            <a:ext cx="495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600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Chairs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8900" y="6591300"/>
            <a:ext cx="1689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Andrew Ng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84489" y="538564"/>
            <a:ext cx="3074785" cy="424150"/>
          </a:xfrm>
          <a:custGeom>
            <a:avLst/>
            <a:gdLst>
              <a:gd name="connsiteX0" fmla="*/ 0 w 3074785"/>
              <a:gd name="connsiteY0" fmla="*/ 424150 h 424150"/>
              <a:gd name="connsiteX1" fmla="*/ 3074785 w 3074785"/>
              <a:gd name="connsiteY1" fmla="*/ 424150 h 424150"/>
              <a:gd name="connsiteX2" fmla="*/ 3074785 w 3074785"/>
              <a:gd name="connsiteY2" fmla="*/ 0 h 424150"/>
              <a:gd name="connsiteX3" fmla="*/ 0 w 3074785"/>
              <a:gd name="connsiteY3" fmla="*/ 0 h 424150"/>
              <a:gd name="connsiteX4" fmla="*/ 0 w 3074785"/>
              <a:gd name="connsiteY4" fmla="*/ 424150 h 424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4785" h="424150">
                <a:moveTo>
                  <a:pt x="0" y="424150"/>
                </a:moveTo>
                <a:lnTo>
                  <a:pt x="3074785" y="424150"/>
                </a:lnTo>
                <a:lnTo>
                  <a:pt x="3074785" y="0"/>
                </a:lnTo>
                <a:lnTo>
                  <a:pt x="0" y="0"/>
                </a:lnTo>
                <a:lnTo>
                  <a:pt x="0" y="4241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16869" y="2966967"/>
            <a:ext cx="3074785" cy="424150"/>
          </a:xfrm>
          <a:custGeom>
            <a:avLst/>
            <a:gdLst>
              <a:gd name="connsiteX0" fmla="*/ 0 w 3074785"/>
              <a:gd name="connsiteY0" fmla="*/ 424150 h 424150"/>
              <a:gd name="connsiteX1" fmla="*/ 3074785 w 3074785"/>
              <a:gd name="connsiteY1" fmla="*/ 424150 h 424150"/>
              <a:gd name="connsiteX2" fmla="*/ 3074785 w 3074785"/>
              <a:gd name="connsiteY2" fmla="*/ 0 h 424150"/>
              <a:gd name="connsiteX3" fmla="*/ 0 w 3074785"/>
              <a:gd name="connsiteY3" fmla="*/ 0 h 424150"/>
              <a:gd name="connsiteX4" fmla="*/ 0 w 3074785"/>
              <a:gd name="connsiteY4" fmla="*/ 424150 h 424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4785" h="424150">
                <a:moveTo>
                  <a:pt x="0" y="424150"/>
                </a:moveTo>
                <a:lnTo>
                  <a:pt x="3074785" y="424150"/>
                </a:lnTo>
                <a:lnTo>
                  <a:pt x="3074785" y="0"/>
                </a:lnTo>
                <a:lnTo>
                  <a:pt x="0" y="0"/>
                </a:lnTo>
                <a:lnTo>
                  <a:pt x="0" y="4241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553384" y="5258139"/>
            <a:ext cx="344074" cy="457439"/>
          </a:xfrm>
          <a:custGeom>
            <a:avLst/>
            <a:gdLst>
              <a:gd name="connsiteX0" fmla="*/ 172037 w 344074"/>
              <a:gd name="connsiteY0" fmla="*/ 0 h 457439"/>
              <a:gd name="connsiteX1" fmla="*/ 344074 w 344074"/>
              <a:gd name="connsiteY1" fmla="*/ 150212 h 457439"/>
              <a:gd name="connsiteX2" fmla="*/ 258056 w 344074"/>
              <a:gd name="connsiteY2" fmla="*/ 150212 h 457439"/>
              <a:gd name="connsiteX3" fmla="*/ 258056 w 344074"/>
              <a:gd name="connsiteY3" fmla="*/ 457439 h 457439"/>
              <a:gd name="connsiteX4" fmla="*/ 86019 w 344074"/>
              <a:gd name="connsiteY4" fmla="*/ 457439 h 457439"/>
              <a:gd name="connsiteX5" fmla="*/ 86019 w 344074"/>
              <a:gd name="connsiteY5" fmla="*/ 150212 h 457439"/>
              <a:gd name="connsiteX6" fmla="*/ 0 w 344074"/>
              <a:gd name="connsiteY6" fmla="*/ 150212 h 457439"/>
              <a:gd name="connsiteX7" fmla="*/ 172037 w 344074"/>
              <a:gd name="connsiteY7" fmla="*/ 0 h 457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4074" h="457439">
                <a:moveTo>
                  <a:pt x="172037" y="0"/>
                </a:moveTo>
                <a:lnTo>
                  <a:pt x="344074" y="150212"/>
                </a:lnTo>
                <a:lnTo>
                  <a:pt x="258056" y="150212"/>
                </a:lnTo>
                <a:lnTo>
                  <a:pt x="258056" y="457439"/>
                </a:lnTo>
                <a:lnTo>
                  <a:pt x="86019" y="457439"/>
                </a:lnTo>
                <a:lnTo>
                  <a:pt x="86019" y="150212"/>
                </a:lnTo>
                <a:lnTo>
                  <a:pt x="0" y="150212"/>
                </a:lnTo>
                <a:lnTo>
                  <a:pt x="172037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8091616" y="-75386856"/>
            <a:ext cx="161634080" cy="161747440"/>
          </a:xfrm>
          <a:custGeom>
            <a:avLst/>
            <a:gdLst>
              <a:gd name="connsiteX0" fmla="*/ 80817040 w 161634080"/>
              <a:gd name="connsiteY0" fmla="*/ 80645000 h 161747440"/>
              <a:gd name="connsiteX1" fmla="*/ 80989080 w 161634080"/>
              <a:gd name="connsiteY1" fmla="*/ 80795208 h 161747440"/>
              <a:gd name="connsiteX2" fmla="*/ 80903056 w 161634080"/>
              <a:gd name="connsiteY2" fmla="*/ 80795208 h 161747440"/>
              <a:gd name="connsiteX3" fmla="*/ 80903056 w 161634080"/>
              <a:gd name="connsiteY3" fmla="*/ 81102432 h 161747440"/>
              <a:gd name="connsiteX4" fmla="*/ 80731024 w 161634080"/>
              <a:gd name="connsiteY4" fmla="*/ 81102432 h 161747440"/>
              <a:gd name="connsiteX5" fmla="*/ 80731024 w 161634080"/>
              <a:gd name="connsiteY5" fmla="*/ 80795208 h 161747440"/>
              <a:gd name="connsiteX6" fmla="*/ 80645000 w 161634080"/>
              <a:gd name="connsiteY6" fmla="*/ 80795208 h 161747440"/>
              <a:gd name="connsiteX7" fmla="*/ 80817040 w 161634080"/>
              <a:gd name="connsiteY7" fmla="*/ 80645000 h 161747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634080" h="161747440">
                <a:moveTo>
                  <a:pt x="80817040" y="80645000"/>
                </a:moveTo>
                <a:lnTo>
                  <a:pt x="80989080" y="80795208"/>
                </a:lnTo>
                <a:lnTo>
                  <a:pt x="80903056" y="80795208"/>
                </a:lnTo>
                <a:lnTo>
                  <a:pt x="80903056" y="81102432"/>
                </a:lnTo>
                <a:lnTo>
                  <a:pt x="80731024" y="81102432"/>
                </a:lnTo>
                <a:lnTo>
                  <a:pt x="80731024" y="80795208"/>
                </a:lnTo>
                <a:lnTo>
                  <a:pt x="80645000" y="80795208"/>
                </a:lnTo>
                <a:lnTo>
                  <a:pt x="8081704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73274" y="2843657"/>
            <a:ext cx="344074" cy="457439"/>
          </a:xfrm>
          <a:custGeom>
            <a:avLst/>
            <a:gdLst>
              <a:gd name="connsiteX0" fmla="*/ 172036 w 344074"/>
              <a:gd name="connsiteY0" fmla="*/ 0 h 457439"/>
              <a:gd name="connsiteX1" fmla="*/ 344074 w 344074"/>
              <a:gd name="connsiteY1" fmla="*/ 150212 h 457439"/>
              <a:gd name="connsiteX2" fmla="*/ 258056 w 344074"/>
              <a:gd name="connsiteY2" fmla="*/ 150212 h 457439"/>
              <a:gd name="connsiteX3" fmla="*/ 258056 w 344074"/>
              <a:gd name="connsiteY3" fmla="*/ 457439 h 457439"/>
              <a:gd name="connsiteX4" fmla="*/ 86018 w 344074"/>
              <a:gd name="connsiteY4" fmla="*/ 457439 h 457439"/>
              <a:gd name="connsiteX5" fmla="*/ 86018 w 344074"/>
              <a:gd name="connsiteY5" fmla="*/ 150212 h 457439"/>
              <a:gd name="connsiteX6" fmla="*/ 0 w 344074"/>
              <a:gd name="connsiteY6" fmla="*/ 150212 h 457439"/>
              <a:gd name="connsiteX7" fmla="*/ 172036 w 344074"/>
              <a:gd name="connsiteY7" fmla="*/ 0 h 457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4074" h="457439">
                <a:moveTo>
                  <a:pt x="172036" y="0"/>
                </a:moveTo>
                <a:lnTo>
                  <a:pt x="344074" y="150212"/>
                </a:lnTo>
                <a:lnTo>
                  <a:pt x="258056" y="150212"/>
                </a:lnTo>
                <a:lnTo>
                  <a:pt x="258056" y="457439"/>
                </a:lnTo>
                <a:lnTo>
                  <a:pt x="86018" y="457439"/>
                </a:lnTo>
                <a:lnTo>
                  <a:pt x="86018" y="150212"/>
                </a:lnTo>
                <a:lnTo>
                  <a:pt x="0" y="150212"/>
                </a:lnTo>
                <a:lnTo>
                  <a:pt x="17203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8071728" y="-77801344"/>
            <a:ext cx="161634080" cy="161747440"/>
          </a:xfrm>
          <a:custGeom>
            <a:avLst/>
            <a:gdLst>
              <a:gd name="connsiteX0" fmla="*/ 80817032 w 161634080"/>
              <a:gd name="connsiteY0" fmla="*/ 80645000 h 161747440"/>
              <a:gd name="connsiteX1" fmla="*/ 80989072 w 161634080"/>
              <a:gd name="connsiteY1" fmla="*/ 80795208 h 161747440"/>
              <a:gd name="connsiteX2" fmla="*/ 80903056 w 161634080"/>
              <a:gd name="connsiteY2" fmla="*/ 80795208 h 161747440"/>
              <a:gd name="connsiteX3" fmla="*/ 80903056 w 161634080"/>
              <a:gd name="connsiteY3" fmla="*/ 81102432 h 161747440"/>
              <a:gd name="connsiteX4" fmla="*/ 80731016 w 161634080"/>
              <a:gd name="connsiteY4" fmla="*/ 81102432 h 161747440"/>
              <a:gd name="connsiteX5" fmla="*/ 80731016 w 161634080"/>
              <a:gd name="connsiteY5" fmla="*/ 80795208 h 161747440"/>
              <a:gd name="connsiteX6" fmla="*/ 80645000 w 161634080"/>
              <a:gd name="connsiteY6" fmla="*/ 80795208 h 161747440"/>
              <a:gd name="connsiteX7" fmla="*/ 80817032 w 161634080"/>
              <a:gd name="connsiteY7" fmla="*/ 80645000 h 161747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1634080" h="161747440">
                <a:moveTo>
                  <a:pt x="80817032" y="80645000"/>
                </a:moveTo>
                <a:lnTo>
                  <a:pt x="80989072" y="80795208"/>
                </a:lnTo>
                <a:lnTo>
                  <a:pt x="80903056" y="80795208"/>
                </a:lnTo>
                <a:lnTo>
                  <a:pt x="80903056" y="81102432"/>
                </a:lnTo>
                <a:lnTo>
                  <a:pt x="80731016" y="81102432"/>
                </a:lnTo>
                <a:lnTo>
                  <a:pt x="80731016" y="80795208"/>
                </a:lnTo>
                <a:lnTo>
                  <a:pt x="80645000" y="80795208"/>
                </a:lnTo>
                <a:lnTo>
                  <a:pt x="80817032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812800"/>
            <a:ext cx="2908300" cy="20193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7300" y="3251200"/>
            <a:ext cx="3009900" cy="2006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6600" y="5753100"/>
            <a:ext cx="1460500" cy="939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58900" y="279400"/>
            <a:ext cx="7150100" cy="452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1369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Training on Multiple Objects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Trained on 4 classes (cars, faces, </a:t>
            </a:r>
          </a:p>
          <a:p>
            <a:pPr>
              <a:lnSpc>
                <a:spcPts val="2900"/>
              </a:lnSpc>
              <a:tabLst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motorbikes, airplanes). </a:t>
            </a:r>
          </a:p>
          <a:p>
            <a:pPr>
              <a:lnSpc>
                <a:spcPts val="3400"/>
              </a:lnSpc>
              <a:tabLst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Second layer: Shared-features </a:t>
            </a:r>
          </a:p>
          <a:p>
            <a:pPr>
              <a:lnSpc>
                <a:spcPts val="2900"/>
              </a:lnSpc>
              <a:tabLst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 object-specific features.</a:t>
            </a:r>
          </a:p>
          <a:p>
            <a:pPr>
              <a:lnSpc>
                <a:spcPts val="3500"/>
              </a:lnSpc>
              <a:tabLst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Third layer: More specific </a:t>
            </a:r>
          </a:p>
          <a:p>
            <a:pPr>
              <a:lnSpc>
                <a:spcPts val="2800"/>
              </a:lnSpc>
              <a:tabLst>
                <a:tab pos="3136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features. 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8900" y="6591300"/>
            <a:ext cx="1689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Andrew Ng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12900"/>
            <a:ext cx="9144000" cy="361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" y="152400"/>
            <a:ext cx="75311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Scene Labeling via Deep Learning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15900" y="6311900"/>
            <a:ext cx="3505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[Farabet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et al. ICML 2012, PAMI 2013]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057400"/>
            <a:ext cx="7277100" cy="342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1300" y="304800"/>
            <a:ext cx="85598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Inference from Deep Learned Models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Generating posterior samples from faces by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“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filling in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”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experiments</a:t>
            </a:r>
          </a:p>
          <a:p>
            <a:pPr>
              <a:lnSpc>
                <a:spcPts val="24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dirty="0" smtClean="0"/>
              <a:t>		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(cf. Lee and Mumford, 2003).  Combine bottom-up and top-down inference.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Input images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Samples from </a:t>
            </a:r>
          </a:p>
          <a:p>
            <a:pPr>
              <a:lnSpc>
                <a:spcPts val="19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feedforward </a:t>
            </a:r>
          </a:p>
          <a:p>
            <a:pPr>
              <a:lnSpc>
                <a:spcPts val="19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Inference </a:t>
            </a:r>
          </a:p>
          <a:p>
            <a:pPr>
              <a:lnSpc>
                <a:spcPts val="24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(control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Samples from </a:t>
            </a:r>
          </a:p>
          <a:p>
            <a:pPr>
              <a:lnSpc>
                <a:spcPts val="19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Full posterior</a:t>
            </a:r>
          </a:p>
          <a:p>
            <a:pPr>
              <a:lnSpc>
                <a:spcPts val="1900"/>
              </a:lnSpc>
              <a:tabLst>
                <a:tab pos="38100" algn="l"/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inference 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1689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Andrew Ng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279898" y="4851400"/>
            <a:ext cx="1667530" cy="370840"/>
          </a:xfrm>
          <a:custGeom>
            <a:avLst/>
            <a:gdLst>
              <a:gd name="connsiteX0" fmla="*/ 0 w 1667530"/>
              <a:gd name="connsiteY0" fmla="*/ 370840 h 370840"/>
              <a:gd name="connsiteX1" fmla="*/ 1667530 w 1667530"/>
              <a:gd name="connsiteY1" fmla="*/ 370840 h 370840"/>
              <a:gd name="connsiteX2" fmla="*/ 1667530 w 1667530"/>
              <a:gd name="connsiteY2" fmla="*/ 0 h 370840"/>
              <a:gd name="connsiteX3" fmla="*/ 0 w 1667530"/>
              <a:gd name="connsiteY3" fmla="*/ 0 h 370840"/>
              <a:gd name="connsiteX4" fmla="*/ 0 w 1667530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7530" h="370840">
                <a:moveTo>
                  <a:pt x="0" y="370840"/>
                </a:moveTo>
                <a:lnTo>
                  <a:pt x="1667530" y="370840"/>
                </a:lnTo>
                <a:lnTo>
                  <a:pt x="1667530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47429" y="4851400"/>
            <a:ext cx="519750" cy="370840"/>
          </a:xfrm>
          <a:custGeom>
            <a:avLst/>
            <a:gdLst>
              <a:gd name="connsiteX0" fmla="*/ 0 w 519750"/>
              <a:gd name="connsiteY0" fmla="*/ 370840 h 370840"/>
              <a:gd name="connsiteX1" fmla="*/ 519750 w 519750"/>
              <a:gd name="connsiteY1" fmla="*/ 370840 h 370840"/>
              <a:gd name="connsiteX2" fmla="*/ 519750 w 519750"/>
              <a:gd name="connsiteY2" fmla="*/ 0 h 370840"/>
              <a:gd name="connsiteX3" fmla="*/ 0 w 519750"/>
              <a:gd name="connsiteY3" fmla="*/ 0 h 370840"/>
              <a:gd name="connsiteX4" fmla="*/ 0 w 519750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750" h="370840">
                <a:moveTo>
                  <a:pt x="0" y="370840"/>
                </a:moveTo>
                <a:lnTo>
                  <a:pt x="519750" y="370840"/>
                </a:lnTo>
                <a:lnTo>
                  <a:pt x="519750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467179" y="4851400"/>
            <a:ext cx="508056" cy="370840"/>
          </a:xfrm>
          <a:custGeom>
            <a:avLst/>
            <a:gdLst>
              <a:gd name="connsiteX0" fmla="*/ 0 w 508056"/>
              <a:gd name="connsiteY0" fmla="*/ 370840 h 370840"/>
              <a:gd name="connsiteX1" fmla="*/ 508056 w 508056"/>
              <a:gd name="connsiteY1" fmla="*/ 370840 h 370840"/>
              <a:gd name="connsiteX2" fmla="*/ 508056 w 508056"/>
              <a:gd name="connsiteY2" fmla="*/ 0 h 370840"/>
              <a:gd name="connsiteX3" fmla="*/ 0 w 508056"/>
              <a:gd name="connsiteY3" fmla="*/ 0 h 370840"/>
              <a:gd name="connsiteX4" fmla="*/ 0 w 508056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8056" h="370840">
                <a:moveTo>
                  <a:pt x="0" y="370840"/>
                </a:moveTo>
                <a:lnTo>
                  <a:pt x="508056" y="370840"/>
                </a:lnTo>
                <a:lnTo>
                  <a:pt x="508056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75235" y="4851400"/>
            <a:ext cx="509354" cy="370840"/>
          </a:xfrm>
          <a:custGeom>
            <a:avLst/>
            <a:gdLst>
              <a:gd name="connsiteX0" fmla="*/ 0 w 509354"/>
              <a:gd name="connsiteY0" fmla="*/ 370840 h 370840"/>
              <a:gd name="connsiteX1" fmla="*/ 509354 w 509354"/>
              <a:gd name="connsiteY1" fmla="*/ 370840 h 370840"/>
              <a:gd name="connsiteX2" fmla="*/ 509354 w 509354"/>
              <a:gd name="connsiteY2" fmla="*/ 0 h 370840"/>
              <a:gd name="connsiteX3" fmla="*/ 0 w 509354"/>
              <a:gd name="connsiteY3" fmla="*/ 0 h 370840"/>
              <a:gd name="connsiteX4" fmla="*/ 0 w 509354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354" h="370840">
                <a:moveTo>
                  <a:pt x="0" y="370840"/>
                </a:moveTo>
                <a:lnTo>
                  <a:pt x="509354" y="370840"/>
                </a:lnTo>
                <a:lnTo>
                  <a:pt x="509354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484590" y="4851400"/>
            <a:ext cx="519965" cy="370840"/>
          </a:xfrm>
          <a:custGeom>
            <a:avLst/>
            <a:gdLst>
              <a:gd name="connsiteX0" fmla="*/ 0 w 519965"/>
              <a:gd name="connsiteY0" fmla="*/ 370840 h 370840"/>
              <a:gd name="connsiteX1" fmla="*/ 519965 w 519965"/>
              <a:gd name="connsiteY1" fmla="*/ 370840 h 370840"/>
              <a:gd name="connsiteX2" fmla="*/ 519965 w 519965"/>
              <a:gd name="connsiteY2" fmla="*/ 0 h 370840"/>
              <a:gd name="connsiteX3" fmla="*/ 0 w 519965"/>
              <a:gd name="connsiteY3" fmla="*/ 0 h 370840"/>
              <a:gd name="connsiteX4" fmla="*/ 0 w 519965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965" h="370840">
                <a:moveTo>
                  <a:pt x="0" y="370840"/>
                </a:moveTo>
                <a:lnTo>
                  <a:pt x="519965" y="370840"/>
                </a:lnTo>
                <a:lnTo>
                  <a:pt x="519965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004556" y="4851400"/>
            <a:ext cx="509354" cy="370840"/>
          </a:xfrm>
          <a:custGeom>
            <a:avLst/>
            <a:gdLst>
              <a:gd name="connsiteX0" fmla="*/ 0 w 509354"/>
              <a:gd name="connsiteY0" fmla="*/ 370840 h 370840"/>
              <a:gd name="connsiteX1" fmla="*/ 509354 w 509354"/>
              <a:gd name="connsiteY1" fmla="*/ 370840 h 370840"/>
              <a:gd name="connsiteX2" fmla="*/ 509354 w 509354"/>
              <a:gd name="connsiteY2" fmla="*/ 0 h 370840"/>
              <a:gd name="connsiteX3" fmla="*/ 0 w 509354"/>
              <a:gd name="connsiteY3" fmla="*/ 0 h 370840"/>
              <a:gd name="connsiteX4" fmla="*/ 0 w 509354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354" h="370840">
                <a:moveTo>
                  <a:pt x="0" y="370840"/>
                </a:moveTo>
                <a:lnTo>
                  <a:pt x="509354" y="370840"/>
                </a:lnTo>
                <a:lnTo>
                  <a:pt x="509354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513911" y="4851400"/>
            <a:ext cx="541188" cy="370840"/>
          </a:xfrm>
          <a:custGeom>
            <a:avLst/>
            <a:gdLst>
              <a:gd name="connsiteX0" fmla="*/ 0 w 541188"/>
              <a:gd name="connsiteY0" fmla="*/ 370840 h 370840"/>
              <a:gd name="connsiteX1" fmla="*/ 541188 w 541188"/>
              <a:gd name="connsiteY1" fmla="*/ 370840 h 370840"/>
              <a:gd name="connsiteX2" fmla="*/ 541188 w 541188"/>
              <a:gd name="connsiteY2" fmla="*/ 0 h 370840"/>
              <a:gd name="connsiteX3" fmla="*/ 0 w 541188"/>
              <a:gd name="connsiteY3" fmla="*/ 0 h 370840"/>
              <a:gd name="connsiteX4" fmla="*/ 0 w 541188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1188" h="370840">
                <a:moveTo>
                  <a:pt x="0" y="370840"/>
                </a:moveTo>
                <a:lnTo>
                  <a:pt x="541188" y="370840"/>
                </a:lnTo>
                <a:lnTo>
                  <a:pt x="541188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79898" y="5222240"/>
            <a:ext cx="1667530" cy="370839"/>
          </a:xfrm>
          <a:custGeom>
            <a:avLst/>
            <a:gdLst>
              <a:gd name="connsiteX0" fmla="*/ 0 w 1667530"/>
              <a:gd name="connsiteY0" fmla="*/ 370839 h 370839"/>
              <a:gd name="connsiteX1" fmla="*/ 1667530 w 1667530"/>
              <a:gd name="connsiteY1" fmla="*/ 370839 h 370839"/>
              <a:gd name="connsiteX2" fmla="*/ 1667530 w 1667530"/>
              <a:gd name="connsiteY2" fmla="*/ 0 h 370839"/>
              <a:gd name="connsiteX3" fmla="*/ 0 w 1667530"/>
              <a:gd name="connsiteY3" fmla="*/ 0 h 370839"/>
              <a:gd name="connsiteX4" fmla="*/ 0 w 1667530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7530" h="370839">
                <a:moveTo>
                  <a:pt x="0" y="370839"/>
                </a:moveTo>
                <a:lnTo>
                  <a:pt x="1667530" y="370839"/>
                </a:lnTo>
                <a:lnTo>
                  <a:pt x="1667530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947429" y="5222240"/>
            <a:ext cx="519750" cy="370839"/>
          </a:xfrm>
          <a:custGeom>
            <a:avLst/>
            <a:gdLst>
              <a:gd name="connsiteX0" fmla="*/ 0 w 519750"/>
              <a:gd name="connsiteY0" fmla="*/ 370839 h 370839"/>
              <a:gd name="connsiteX1" fmla="*/ 519750 w 519750"/>
              <a:gd name="connsiteY1" fmla="*/ 370839 h 370839"/>
              <a:gd name="connsiteX2" fmla="*/ 519750 w 519750"/>
              <a:gd name="connsiteY2" fmla="*/ 0 h 370839"/>
              <a:gd name="connsiteX3" fmla="*/ 0 w 519750"/>
              <a:gd name="connsiteY3" fmla="*/ 0 h 370839"/>
              <a:gd name="connsiteX4" fmla="*/ 0 w 519750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750" h="370839">
                <a:moveTo>
                  <a:pt x="0" y="370839"/>
                </a:moveTo>
                <a:lnTo>
                  <a:pt x="519750" y="370839"/>
                </a:lnTo>
                <a:lnTo>
                  <a:pt x="519750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67179" y="5222240"/>
            <a:ext cx="508056" cy="370839"/>
          </a:xfrm>
          <a:custGeom>
            <a:avLst/>
            <a:gdLst>
              <a:gd name="connsiteX0" fmla="*/ 0 w 508056"/>
              <a:gd name="connsiteY0" fmla="*/ 370839 h 370839"/>
              <a:gd name="connsiteX1" fmla="*/ 508056 w 508056"/>
              <a:gd name="connsiteY1" fmla="*/ 370839 h 370839"/>
              <a:gd name="connsiteX2" fmla="*/ 508056 w 508056"/>
              <a:gd name="connsiteY2" fmla="*/ 0 h 370839"/>
              <a:gd name="connsiteX3" fmla="*/ 0 w 508056"/>
              <a:gd name="connsiteY3" fmla="*/ 0 h 370839"/>
              <a:gd name="connsiteX4" fmla="*/ 0 w 508056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8056" h="370839">
                <a:moveTo>
                  <a:pt x="0" y="370839"/>
                </a:moveTo>
                <a:lnTo>
                  <a:pt x="508056" y="370839"/>
                </a:lnTo>
                <a:lnTo>
                  <a:pt x="508056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75235" y="5222240"/>
            <a:ext cx="509354" cy="370839"/>
          </a:xfrm>
          <a:custGeom>
            <a:avLst/>
            <a:gdLst>
              <a:gd name="connsiteX0" fmla="*/ 0 w 509354"/>
              <a:gd name="connsiteY0" fmla="*/ 370839 h 370839"/>
              <a:gd name="connsiteX1" fmla="*/ 509354 w 509354"/>
              <a:gd name="connsiteY1" fmla="*/ 370839 h 370839"/>
              <a:gd name="connsiteX2" fmla="*/ 509354 w 509354"/>
              <a:gd name="connsiteY2" fmla="*/ 0 h 370839"/>
              <a:gd name="connsiteX3" fmla="*/ 0 w 509354"/>
              <a:gd name="connsiteY3" fmla="*/ 0 h 370839"/>
              <a:gd name="connsiteX4" fmla="*/ 0 w 509354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354" h="370839">
                <a:moveTo>
                  <a:pt x="0" y="370839"/>
                </a:moveTo>
                <a:lnTo>
                  <a:pt x="509354" y="370839"/>
                </a:lnTo>
                <a:lnTo>
                  <a:pt x="509354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484590" y="5222240"/>
            <a:ext cx="519965" cy="370839"/>
          </a:xfrm>
          <a:custGeom>
            <a:avLst/>
            <a:gdLst>
              <a:gd name="connsiteX0" fmla="*/ 0 w 519965"/>
              <a:gd name="connsiteY0" fmla="*/ 370839 h 370839"/>
              <a:gd name="connsiteX1" fmla="*/ 519965 w 519965"/>
              <a:gd name="connsiteY1" fmla="*/ 370839 h 370839"/>
              <a:gd name="connsiteX2" fmla="*/ 519965 w 519965"/>
              <a:gd name="connsiteY2" fmla="*/ 0 h 370839"/>
              <a:gd name="connsiteX3" fmla="*/ 0 w 519965"/>
              <a:gd name="connsiteY3" fmla="*/ 0 h 370839"/>
              <a:gd name="connsiteX4" fmla="*/ 0 w 519965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965" h="370839">
                <a:moveTo>
                  <a:pt x="0" y="370839"/>
                </a:moveTo>
                <a:lnTo>
                  <a:pt x="519965" y="370839"/>
                </a:lnTo>
                <a:lnTo>
                  <a:pt x="519965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004556" y="5222240"/>
            <a:ext cx="509354" cy="370839"/>
          </a:xfrm>
          <a:custGeom>
            <a:avLst/>
            <a:gdLst>
              <a:gd name="connsiteX0" fmla="*/ 0 w 509354"/>
              <a:gd name="connsiteY0" fmla="*/ 370839 h 370839"/>
              <a:gd name="connsiteX1" fmla="*/ 509354 w 509354"/>
              <a:gd name="connsiteY1" fmla="*/ 370839 h 370839"/>
              <a:gd name="connsiteX2" fmla="*/ 509354 w 509354"/>
              <a:gd name="connsiteY2" fmla="*/ 0 h 370839"/>
              <a:gd name="connsiteX3" fmla="*/ 0 w 509354"/>
              <a:gd name="connsiteY3" fmla="*/ 0 h 370839"/>
              <a:gd name="connsiteX4" fmla="*/ 0 w 509354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354" h="370839">
                <a:moveTo>
                  <a:pt x="0" y="370839"/>
                </a:moveTo>
                <a:lnTo>
                  <a:pt x="509354" y="370839"/>
                </a:lnTo>
                <a:lnTo>
                  <a:pt x="509354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513911" y="5222240"/>
            <a:ext cx="541188" cy="370839"/>
          </a:xfrm>
          <a:custGeom>
            <a:avLst/>
            <a:gdLst>
              <a:gd name="connsiteX0" fmla="*/ 0 w 541188"/>
              <a:gd name="connsiteY0" fmla="*/ 370839 h 370839"/>
              <a:gd name="connsiteX1" fmla="*/ 541188 w 541188"/>
              <a:gd name="connsiteY1" fmla="*/ 370839 h 370839"/>
              <a:gd name="connsiteX2" fmla="*/ 541188 w 541188"/>
              <a:gd name="connsiteY2" fmla="*/ 0 h 370839"/>
              <a:gd name="connsiteX3" fmla="*/ 0 w 541188"/>
              <a:gd name="connsiteY3" fmla="*/ 0 h 370839"/>
              <a:gd name="connsiteX4" fmla="*/ 0 w 541188"/>
              <a:gd name="connsiteY4" fmla="*/ 370839 h 370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1188" h="370839">
                <a:moveTo>
                  <a:pt x="0" y="370839"/>
                </a:moveTo>
                <a:lnTo>
                  <a:pt x="541188" y="370839"/>
                </a:lnTo>
                <a:lnTo>
                  <a:pt x="541188" y="0"/>
                </a:lnTo>
                <a:lnTo>
                  <a:pt x="0" y="0"/>
                </a:lnTo>
                <a:lnTo>
                  <a:pt x="0" y="37083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-74697576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-74177824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73669768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-73160408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-72640448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-72131088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-237661456" y="-236712768"/>
            <a:ext cx="488657888" cy="483908096"/>
          </a:xfrm>
          <a:custGeom>
            <a:avLst/>
            <a:gdLst>
              <a:gd name="connsiteX0" fmla="*/ 241935008 w 488657888"/>
              <a:gd name="connsiteY0" fmla="*/ 241935008 h 483908096"/>
              <a:gd name="connsiteX1" fmla="*/ 246722896 w 488657888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8657888" h="483908096">
                <a:moveTo>
                  <a:pt x="241935008" y="241935008"/>
                </a:moveTo>
                <a:lnTo>
                  <a:pt x="246722896" y="241935008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-76365104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-71589904" y="-75799952"/>
            <a:ext cx="161302704" cy="162044384"/>
          </a:xfrm>
          <a:custGeom>
            <a:avLst/>
            <a:gdLst>
              <a:gd name="connsiteX0" fmla="*/ 80645000 w 161302704"/>
              <a:gd name="connsiteY0" fmla="*/ 80645000 h 162044384"/>
              <a:gd name="connsiteX1" fmla="*/ 80645000 w 161302704"/>
              <a:gd name="connsiteY1" fmla="*/ 81399376 h 16204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302704" h="162044384">
                <a:moveTo>
                  <a:pt x="80645000" y="80645000"/>
                </a:moveTo>
                <a:lnTo>
                  <a:pt x="80645000" y="813993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-76371448" y="-75793600"/>
            <a:ext cx="166077904" cy="161302704"/>
          </a:xfrm>
          <a:custGeom>
            <a:avLst/>
            <a:gdLst>
              <a:gd name="connsiteX0" fmla="*/ 80645000 w 166077904"/>
              <a:gd name="connsiteY0" fmla="*/ 80645000 h 161302704"/>
              <a:gd name="connsiteX1" fmla="*/ 85432896 w 166077904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6077904" h="161302704">
                <a:moveTo>
                  <a:pt x="80645000" y="80645000"/>
                </a:moveTo>
                <a:lnTo>
                  <a:pt x="85432896" y="806450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-76371448" y="-75051920"/>
            <a:ext cx="166077904" cy="161302704"/>
          </a:xfrm>
          <a:custGeom>
            <a:avLst/>
            <a:gdLst>
              <a:gd name="connsiteX0" fmla="*/ 80645000 w 166077904"/>
              <a:gd name="connsiteY0" fmla="*/ 80645000 h 161302704"/>
              <a:gd name="connsiteX1" fmla="*/ 85432896 w 166077904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6077904" h="161302704">
                <a:moveTo>
                  <a:pt x="80645000" y="80645000"/>
                </a:moveTo>
                <a:lnTo>
                  <a:pt x="85432896" y="806450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92200"/>
            <a:ext cx="9144000" cy="576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50800"/>
            <a:ext cx="74930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546100" algn="l"/>
                <a:tab pos="17145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Machine Learning in </a:t>
            </a:r>
          </a:p>
          <a:p>
            <a:pPr>
              <a:lnSpc>
                <a:spcPts val="4200"/>
              </a:lnSpc>
              <a:tabLst>
                <a:tab pos="546100" algn="l"/>
                <a:tab pos="17145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Automatic Speech Recognition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46100" algn="l"/>
                <a:tab pos="17145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 Typical Speech Recognition System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44500" y="3594100"/>
            <a:ext cx="8414035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40767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ML used to predict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states from the sound spectrogram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0767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Deep learning has state-of-the-art results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68800" y="4902200"/>
            <a:ext cx="13335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Hidden Layers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Word Error Rate %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045200" y="4902200"/>
            <a:ext cx="30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16.0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553200" y="4902200"/>
            <a:ext cx="30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12.8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061200" y="4902200"/>
            <a:ext cx="30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11.4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581900" y="4902200"/>
            <a:ext cx="30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8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10.9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8089900" y="4902200"/>
            <a:ext cx="30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11.0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623300" y="4902200"/>
            <a:ext cx="304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12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11.1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4660900" y="5676900"/>
            <a:ext cx="35052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Baseline GMM performance = 15.4%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[Zeiler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et al. “On rectified linear units for speech 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recognition” ICASSP 2013]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31900"/>
            <a:ext cx="9144000" cy="551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" y="330200"/>
            <a:ext cx="7810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Impact of Deep Learning in Speech Technology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2425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Li Deng, MS Research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78100" y="2540000"/>
            <a:ext cx="396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Types of Learning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133" y="609600"/>
            <a:ext cx="8079581" cy="7615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Grading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93426"/>
            <a:ext cx="7886700" cy="37822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Quiz 		10 </a:t>
            </a:r>
          </a:p>
          <a:p>
            <a:r>
              <a:rPr lang="en-US" dirty="0" smtClean="0"/>
              <a:t>Assign 		10</a:t>
            </a:r>
          </a:p>
          <a:p>
            <a:r>
              <a:rPr lang="en-US" dirty="0" smtClean="0"/>
              <a:t>Mid I 		15</a:t>
            </a:r>
          </a:p>
          <a:p>
            <a:r>
              <a:rPr lang="en-US" dirty="0" smtClean="0"/>
              <a:t>Mid II		15</a:t>
            </a:r>
          </a:p>
          <a:p>
            <a:r>
              <a:rPr lang="en-US" dirty="0" smtClean="0"/>
              <a:t>Project 		10</a:t>
            </a:r>
          </a:p>
          <a:p>
            <a:r>
              <a:rPr lang="en-US" dirty="0" smtClean="0"/>
              <a:t>Final 		40</a:t>
            </a:r>
          </a:p>
          <a:p>
            <a:pPr marL="0" indent="0">
              <a:buNone/>
            </a:pPr>
            <a:r>
              <a:rPr lang="en-US" dirty="0" smtClean="0"/>
              <a:t>----------------------------------</a:t>
            </a:r>
          </a:p>
          <a:p>
            <a:pPr marL="0" indent="0">
              <a:buNone/>
            </a:pPr>
            <a:r>
              <a:rPr lang="en-US" dirty="0" smtClean="0"/>
              <a:t>  Total = 		100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545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355600"/>
            <a:ext cx="7895495" cy="6586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		</a:t>
            </a:r>
            <a:r>
              <a:rPr lang="en-US" altLang="zh-CN" sz="4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Types of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(inductive) learning</a:t>
            </a:r>
          </a:p>
          <a:p>
            <a:pPr>
              <a:lnSpc>
                <a:spcPts val="39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Given: training data + desired outputs (labels)</a:t>
            </a:r>
          </a:p>
          <a:p>
            <a:pPr>
              <a:lnSpc>
                <a:spcPts val="46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  <a:p>
            <a:pPr>
              <a:lnSpc>
                <a:spcPts val="40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Given: training data (without desired outputs)</a:t>
            </a:r>
          </a:p>
          <a:p>
            <a:pPr>
              <a:lnSpc>
                <a:spcPts val="46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Semi-supervised learning</a:t>
            </a:r>
          </a:p>
          <a:p>
            <a:pPr>
              <a:lnSpc>
                <a:spcPts val="39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Given: training data + a few desired outputs</a:t>
            </a:r>
          </a:p>
          <a:p>
            <a:pPr>
              <a:lnSpc>
                <a:spcPts val="46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Reinforcement learning</a:t>
            </a:r>
          </a:p>
          <a:p>
            <a:pPr>
              <a:lnSpc>
                <a:spcPts val="40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Rewards from sequence of actions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57200" algn="l"/>
                <a:tab pos="914400" algn="l"/>
                <a:tab pos="24511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slide by Pedro Domingos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330200"/>
            <a:ext cx="7670800" cy="584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Learning: Regression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...,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41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 a function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 to predict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</a:p>
          <a:p>
            <a:pPr>
              <a:lnSpc>
                <a:spcPts val="40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 real-valued == regression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368300" algn="l"/>
                <a:tab pos="4572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209800" y="5981700"/>
            <a:ext cx="355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1970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187700" y="5981700"/>
            <a:ext cx="355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1980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178300" y="5981700"/>
            <a:ext cx="355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1990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68900" y="5981700"/>
            <a:ext cx="355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2000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46800" y="5981700"/>
            <a:ext cx="355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137400" y="5981700"/>
            <a:ext cx="355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2020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469900" y="4330700"/>
            <a:ext cx="2374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September Arctic Sea Ice Extent 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1219200" y="4356100"/>
            <a:ext cx="1308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(1,000,000 sq km)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900" y="6248400"/>
            <a:ext cx="5689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597400" algn="l"/>
              </a:tabLst>
            </a:pPr>
            <a:r>
              <a:rPr lang="en-US" altLang="zh-CN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Year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597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from G. Witt. Journal of Statistics Education, Volume 21, Number 1 (2013)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18144" y="3406315"/>
            <a:ext cx="166259" cy="1972135"/>
          </a:xfrm>
          <a:custGeom>
            <a:avLst/>
            <a:gdLst>
              <a:gd name="connsiteX0" fmla="*/ 83130 w 166259"/>
              <a:gd name="connsiteY0" fmla="*/ 0 h 1972135"/>
              <a:gd name="connsiteX1" fmla="*/ 0 w 166259"/>
              <a:gd name="connsiteY1" fmla="*/ 142509 h 1972135"/>
              <a:gd name="connsiteX2" fmla="*/ 6855 w 166259"/>
              <a:gd name="connsiteY2" fmla="*/ 168563 h 1972135"/>
              <a:gd name="connsiteX3" fmla="*/ 32909 w 166259"/>
              <a:gd name="connsiteY3" fmla="*/ 161707 h 1972135"/>
              <a:gd name="connsiteX4" fmla="*/ 64079 w 166259"/>
              <a:gd name="connsiteY4" fmla="*/ 108272 h 1972135"/>
              <a:gd name="connsiteX5" fmla="*/ 64079 w 166259"/>
              <a:gd name="connsiteY5" fmla="*/ 1972135 h 1972135"/>
              <a:gd name="connsiteX6" fmla="*/ 102179 w 166259"/>
              <a:gd name="connsiteY6" fmla="*/ 1972135 h 1972135"/>
              <a:gd name="connsiteX7" fmla="*/ 102179 w 166259"/>
              <a:gd name="connsiteY7" fmla="*/ 108272 h 1972135"/>
              <a:gd name="connsiteX8" fmla="*/ 133350 w 166259"/>
              <a:gd name="connsiteY8" fmla="*/ 161707 h 1972135"/>
              <a:gd name="connsiteX9" fmla="*/ 159404 w 166259"/>
              <a:gd name="connsiteY9" fmla="*/ 168563 h 1972135"/>
              <a:gd name="connsiteX10" fmla="*/ 166259 w 166259"/>
              <a:gd name="connsiteY10" fmla="*/ 142509 h 1972135"/>
              <a:gd name="connsiteX11" fmla="*/ 83130 w 166259"/>
              <a:gd name="connsiteY11" fmla="*/ 0 h 19721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66259" h="1972135">
                <a:moveTo>
                  <a:pt x="83130" y="0"/>
                </a:moveTo>
                <a:lnTo>
                  <a:pt x="0" y="142509"/>
                </a:lnTo>
                <a:cubicBezTo>
                  <a:pt x="-5301" y="151597"/>
                  <a:pt x="-2231" y="163261"/>
                  <a:pt x="6855" y="168563"/>
                </a:cubicBezTo>
                <a:cubicBezTo>
                  <a:pt x="15943" y="173864"/>
                  <a:pt x="27608" y="170795"/>
                  <a:pt x="32909" y="161707"/>
                </a:cubicBezTo>
                <a:lnTo>
                  <a:pt x="64079" y="108272"/>
                </a:lnTo>
                <a:lnTo>
                  <a:pt x="64079" y="1972135"/>
                </a:lnTo>
                <a:lnTo>
                  <a:pt x="102179" y="1972135"/>
                </a:lnTo>
                <a:lnTo>
                  <a:pt x="102179" y="108272"/>
                </a:lnTo>
                <a:lnTo>
                  <a:pt x="133350" y="161707"/>
                </a:lnTo>
                <a:cubicBezTo>
                  <a:pt x="138651" y="170795"/>
                  <a:pt x="150315" y="173864"/>
                  <a:pt x="159404" y="168563"/>
                </a:cubicBezTo>
                <a:cubicBezTo>
                  <a:pt x="168491" y="163261"/>
                  <a:pt x="171560" y="151597"/>
                  <a:pt x="166259" y="142509"/>
                </a:cubicBezTo>
                <a:lnTo>
                  <a:pt x="83130" y="0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962975" y="4836152"/>
            <a:ext cx="4945912" cy="168228"/>
          </a:xfrm>
          <a:custGeom>
            <a:avLst/>
            <a:gdLst>
              <a:gd name="connsiteX0" fmla="*/ 4788955 w 4945912"/>
              <a:gd name="connsiteY0" fmla="*/ 0 h 168228"/>
              <a:gd name="connsiteX1" fmla="*/ 4777351 w 4945912"/>
              <a:gd name="connsiteY1" fmla="*/ 8823 h 168228"/>
              <a:gd name="connsiteX2" fmla="*/ 4784207 w 4945912"/>
              <a:gd name="connsiteY2" fmla="*/ 34878 h 168228"/>
              <a:gd name="connsiteX3" fmla="*/ 4837641 w 4945912"/>
              <a:gd name="connsiteY3" fmla="*/ 66047 h 168228"/>
              <a:gd name="connsiteX4" fmla="*/ 0 w 4945912"/>
              <a:gd name="connsiteY4" fmla="*/ 66049 h 168228"/>
              <a:gd name="connsiteX5" fmla="*/ 0 w 4945912"/>
              <a:gd name="connsiteY5" fmla="*/ 104149 h 168228"/>
              <a:gd name="connsiteX6" fmla="*/ 4837641 w 4945912"/>
              <a:gd name="connsiteY6" fmla="*/ 104147 h 168228"/>
              <a:gd name="connsiteX7" fmla="*/ 4784207 w 4945912"/>
              <a:gd name="connsiteY7" fmla="*/ 135316 h 168228"/>
              <a:gd name="connsiteX8" fmla="*/ 4777351 w 4945912"/>
              <a:gd name="connsiteY8" fmla="*/ 161371 h 168228"/>
              <a:gd name="connsiteX9" fmla="*/ 4803404 w 4945912"/>
              <a:gd name="connsiteY9" fmla="*/ 168228 h 168228"/>
              <a:gd name="connsiteX10" fmla="*/ 4945912 w 4945912"/>
              <a:gd name="connsiteY10" fmla="*/ 85097 h 168228"/>
              <a:gd name="connsiteX11" fmla="*/ 4803404 w 4945912"/>
              <a:gd name="connsiteY11" fmla="*/ 1966 h 168228"/>
              <a:gd name="connsiteX12" fmla="*/ 4788955 w 4945912"/>
              <a:gd name="connsiteY12" fmla="*/ 0 h 168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945912" h="168228">
                <a:moveTo>
                  <a:pt x="4788955" y="0"/>
                </a:moveTo>
                <a:cubicBezTo>
                  <a:pt x="4784243" y="1240"/>
                  <a:pt x="4780000" y="4279"/>
                  <a:pt x="4777351" y="8823"/>
                </a:cubicBezTo>
                <a:cubicBezTo>
                  <a:pt x="4772049" y="17912"/>
                  <a:pt x="4775118" y="29576"/>
                  <a:pt x="4784207" y="34878"/>
                </a:cubicBezTo>
                <a:lnTo>
                  <a:pt x="4837641" y="66047"/>
                </a:lnTo>
                <a:lnTo>
                  <a:pt x="0" y="66049"/>
                </a:lnTo>
                <a:lnTo>
                  <a:pt x="0" y="104149"/>
                </a:lnTo>
                <a:lnTo>
                  <a:pt x="4837641" y="104147"/>
                </a:lnTo>
                <a:lnTo>
                  <a:pt x="4784207" y="135316"/>
                </a:lnTo>
                <a:cubicBezTo>
                  <a:pt x="4775118" y="140619"/>
                  <a:pt x="4772049" y="152283"/>
                  <a:pt x="4777351" y="161371"/>
                </a:cubicBezTo>
                <a:cubicBezTo>
                  <a:pt x="4782650" y="170459"/>
                  <a:pt x="4794316" y="173528"/>
                  <a:pt x="4803404" y="168228"/>
                </a:cubicBezTo>
                <a:lnTo>
                  <a:pt x="4945912" y="85097"/>
                </a:lnTo>
                <a:lnTo>
                  <a:pt x="4803404" y="1966"/>
                </a:lnTo>
                <a:cubicBezTo>
                  <a:pt x="4798860" y="-683"/>
                  <a:pt x="4793671" y="-1240"/>
                  <a:pt x="4788955" y="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-239979200" y="-238004352"/>
            <a:ext cx="484136704" cy="483908096"/>
          </a:xfrm>
          <a:custGeom>
            <a:avLst/>
            <a:gdLst>
              <a:gd name="connsiteX0" fmla="*/ 241935008 w 484136704"/>
              <a:gd name="connsiteY0" fmla="*/ 241935008 h 483908096"/>
              <a:gd name="connsiteX1" fmla="*/ 242201696 w 484136704"/>
              <a:gd name="connsiteY1" fmla="*/ 241935008 h 483908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136704" h="483908096">
                <a:moveTo>
                  <a:pt x="241935008" y="241935008"/>
                </a:moveTo>
                <a:lnTo>
                  <a:pt x="242201696" y="241935008"/>
                </a:lnTo>
              </a:path>
            </a:pathLst>
          </a:custGeom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8270096" y="-75838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-77698600" y="-75838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7889104" y="-75838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-77182224" y="-75838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-76390496" y="-75838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-75844400" y="-75838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323038" y="3810000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4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6"/>
                  <a:pt x="177426" y="228600"/>
                  <a:pt x="114300" y="228600"/>
                </a:cubicBezTo>
                <a:cubicBezTo>
                  <a:pt x="51174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-75321960" y="-7683500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791200" y="3810000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6"/>
                  <a:pt x="177426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-74853800" y="-7683500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108640" y="3810000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5" y="0"/>
                  <a:pt x="228600" y="51173"/>
                  <a:pt x="228600" y="114300"/>
                </a:cubicBezTo>
                <a:cubicBezTo>
                  <a:pt x="228600" y="177426"/>
                  <a:pt x="177425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-74536360" y="-7683500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572000" y="3810000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6"/>
                  <a:pt x="177426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76073000" y="-7683500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140200" y="3810000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6"/>
                  <a:pt x="177426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-76504800" y="-7683500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1400" y="4762500"/>
            <a:ext cx="355600" cy="3683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2400" y="4762500"/>
            <a:ext cx="546100" cy="3683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0900" y="4762500"/>
            <a:ext cx="368300" cy="3683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6700" y="3759200"/>
            <a:ext cx="355600" cy="3683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8500" y="3759200"/>
            <a:ext cx="355600" cy="3683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91000" y="4762500"/>
            <a:ext cx="355600" cy="3683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37100" y="4762500"/>
            <a:ext cx="355600" cy="3683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57800" y="3759200"/>
            <a:ext cx="368300" cy="3683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27700" y="3759200"/>
            <a:ext cx="673100" cy="368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3400" y="304800"/>
            <a:ext cx="8018349" cy="5393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Learning: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...,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41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 a function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 to predict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</a:p>
          <a:p>
            <a:pPr>
              <a:lnSpc>
                <a:spcPts val="40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 categorical ==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	</a:t>
            </a:r>
            <a:r>
              <a:rPr lang="en-US" altLang="zh-CN" dirty="0" smtClean="0"/>
              <a:t>            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Cancer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(Malignant / Benign) 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1(Malignant)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0(Benign)</a:t>
            </a:r>
          </a:p>
          <a:p>
            <a:pPr>
              <a:lnSpc>
                <a:spcPts val="34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Tumor Size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8900" y="6591300"/>
            <a:ext cx="2362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example by Andrew Ng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3400" y="304800"/>
            <a:ext cx="8018349" cy="5393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Learning: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...,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41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 a function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 to predict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</a:p>
          <a:p>
            <a:pPr>
              <a:lnSpc>
                <a:spcPts val="40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 categorical ==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       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Cancer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(Malignant / Benign) 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1(Malignant)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0(Benign)</a:t>
            </a:r>
          </a:p>
          <a:p>
            <a:pPr>
              <a:lnSpc>
                <a:spcPts val="34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Tumor Size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860800" y="6362700"/>
            <a:ext cx="1333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Tumor Size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8900" y="6591300"/>
            <a:ext cx="2362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example by Andrew Ng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3400" y="304800"/>
            <a:ext cx="8018349" cy="5393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Learning: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), ..., 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</a:p>
          <a:p>
            <a:pPr>
              <a:lnSpc>
                <a:spcPts val="41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 a function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 to predict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</a:p>
          <a:p>
            <a:pPr>
              <a:lnSpc>
                <a:spcPts val="40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 categorical ==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	</a:t>
            </a:r>
            <a:r>
              <a:rPr lang="en-US" altLang="zh-CN" dirty="0" smtClean="0"/>
              <a:t>           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Cancer (Malignant / Benign)  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1(Malignant)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0(Benign)</a:t>
            </a:r>
          </a:p>
          <a:p>
            <a:pPr>
              <a:lnSpc>
                <a:spcPts val="3400"/>
              </a:lnSpc>
              <a:tabLst>
                <a:tab pos="127000" algn="l"/>
                <a:tab pos="368300" algn="l"/>
                <a:tab pos="469900" algn="l"/>
                <a:tab pos="2235200" algn="l"/>
                <a:tab pos="33274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Tumor Size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2362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example by Andrew Ng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40100" y="5727700"/>
            <a:ext cx="25781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20700" algn="l"/>
                <a:tab pos="12954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Predict Benign</a:t>
            </a:r>
          </a:p>
          <a:p>
            <a:pPr>
              <a:lnSpc>
                <a:spcPts val="0"/>
              </a:lnSpc>
              <a:tabLst>
                <a:tab pos="520700" algn="l"/>
                <a:tab pos="1295400" algn="l"/>
              </a:tabLst>
            </a:pPr>
            <a:r>
              <a:rPr lang="en-US" altLang="zh-CN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Predict Malignant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5207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Tumor Size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42343" y="2841536"/>
            <a:ext cx="166259" cy="2725623"/>
          </a:xfrm>
          <a:custGeom>
            <a:avLst/>
            <a:gdLst>
              <a:gd name="connsiteX0" fmla="*/ 64079 w 166259"/>
              <a:gd name="connsiteY0" fmla="*/ 2725623 h 2725623"/>
              <a:gd name="connsiteX1" fmla="*/ 102179 w 166259"/>
              <a:gd name="connsiteY1" fmla="*/ 2725623 h 2725623"/>
              <a:gd name="connsiteX2" fmla="*/ 102180 w 166259"/>
              <a:gd name="connsiteY2" fmla="*/ 108272 h 2725623"/>
              <a:gd name="connsiteX3" fmla="*/ 133349 w 166259"/>
              <a:gd name="connsiteY3" fmla="*/ 161706 h 2725623"/>
              <a:gd name="connsiteX4" fmla="*/ 159403 w 166259"/>
              <a:gd name="connsiteY4" fmla="*/ 168563 h 2725623"/>
              <a:gd name="connsiteX5" fmla="*/ 166259 w 166259"/>
              <a:gd name="connsiteY5" fmla="*/ 142509 h 2725623"/>
              <a:gd name="connsiteX6" fmla="*/ 83130 w 166259"/>
              <a:gd name="connsiteY6" fmla="*/ 0 h 2725623"/>
              <a:gd name="connsiteX7" fmla="*/ 0 w 166259"/>
              <a:gd name="connsiteY7" fmla="*/ 142509 h 2725623"/>
              <a:gd name="connsiteX8" fmla="*/ 6856 w 166259"/>
              <a:gd name="connsiteY8" fmla="*/ 168563 h 2725623"/>
              <a:gd name="connsiteX9" fmla="*/ 32909 w 166259"/>
              <a:gd name="connsiteY9" fmla="*/ 161706 h 2725623"/>
              <a:gd name="connsiteX10" fmla="*/ 64080 w 166259"/>
              <a:gd name="connsiteY10" fmla="*/ 108272 h 2725623"/>
              <a:gd name="connsiteX11" fmla="*/ 64079 w 166259"/>
              <a:gd name="connsiteY11" fmla="*/ 2725623 h 2725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66259" h="2725623">
                <a:moveTo>
                  <a:pt x="64079" y="2725623"/>
                </a:moveTo>
                <a:lnTo>
                  <a:pt x="102179" y="2725623"/>
                </a:lnTo>
                <a:lnTo>
                  <a:pt x="102180" y="108272"/>
                </a:lnTo>
                <a:lnTo>
                  <a:pt x="133349" y="161706"/>
                </a:lnTo>
                <a:cubicBezTo>
                  <a:pt x="138651" y="170794"/>
                  <a:pt x="150315" y="173864"/>
                  <a:pt x="159403" y="168563"/>
                </a:cubicBezTo>
                <a:cubicBezTo>
                  <a:pt x="168491" y="163260"/>
                  <a:pt x="171561" y="151597"/>
                  <a:pt x="166259" y="142509"/>
                </a:cubicBezTo>
                <a:lnTo>
                  <a:pt x="83130" y="0"/>
                </a:lnTo>
                <a:lnTo>
                  <a:pt x="0" y="142509"/>
                </a:lnTo>
                <a:cubicBezTo>
                  <a:pt x="-5301" y="151597"/>
                  <a:pt x="-2231" y="163260"/>
                  <a:pt x="6856" y="168563"/>
                </a:cubicBezTo>
                <a:cubicBezTo>
                  <a:pt x="15944" y="173864"/>
                  <a:pt x="27608" y="170794"/>
                  <a:pt x="32909" y="161706"/>
                </a:cubicBezTo>
                <a:lnTo>
                  <a:pt x="64080" y="108272"/>
                </a:lnTo>
                <a:lnTo>
                  <a:pt x="64079" y="2725623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61095" y="5329661"/>
            <a:ext cx="3598374" cy="168228"/>
          </a:xfrm>
          <a:custGeom>
            <a:avLst/>
            <a:gdLst>
              <a:gd name="connsiteX0" fmla="*/ 3441418 w 3598374"/>
              <a:gd name="connsiteY0" fmla="*/ 0 h 168228"/>
              <a:gd name="connsiteX1" fmla="*/ 3455865 w 3598374"/>
              <a:gd name="connsiteY1" fmla="*/ 1968 h 168228"/>
              <a:gd name="connsiteX2" fmla="*/ 3598374 w 3598374"/>
              <a:gd name="connsiteY2" fmla="*/ 85099 h 168228"/>
              <a:gd name="connsiteX3" fmla="*/ 3455865 w 3598374"/>
              <a:gd name="connsiteY3" fmla="*/ 168228 h 168228"/>
              <a:gd name="connsiteX4" fmla="*/ 3429810 w 3598374"/>
              <a:gd name="connsiteY4" fmla="*/ 161372 h 168228"/>
              <a:gd name="connsiteX5" fmla="*/ 3436667 w 3598374"/>
              <a:gd name="connsiteY5" fmla="*/ 135318 h 168228"/>
              <a:gd name="connsiteX6" fmla="*/ 3490101 w 3598374"/>
              <a:gd name="connsiteY6" fmla="*/ 104149 h 168228"/>
              <a:gd name="connsiteX7" fmla="*/ 0 w 3598374"/>
              <a:gd name="connsiteY7" fmla="*/ 104147 h 168228"/>
              <a:gd name="connsiteX8" fmla="*/ 0 w 3598374"/>
              <a:gd name="connsiteY8" fmla="*/ 66047 h 168228"/>
              <a:gd name="connsiteX9" fmla="*/ 3490101 w 3598374"/>
              <a:gd name="connsiteY9" fmla="*/ 66049 h 168228"/>
              <a:gd name="connsiteX10" fmla="*/ 3436667 w 3598374"/>
              <a:gd name="connsiteY10" fmla="*/ 34878 h 168228"/>
              <a:gd name="connsiteX11" fmla="*/ 3429810 w 3598374"/>
              <a:gd name="connsiteY11" fmla="*/ 8824 h 168228"/>
              <a:gd name="connsiteX12" fmla="*/ 3441418 w 3598374"/>
              <a:gd name="connsiteY12" fmla="*/ 0 h 168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598374" h="168228">
                <a:moveTo>
                  <a:pt x="3441418" y="0"/>
                </a:moveTo>
                <a:cubicBezTo>
                  <a:pt x="3446132" y="-1240"/>
                  <a:pt x="3451320" y="-681"/>
                  <a:pt x="3455865" y="1968"/>
                </a:cubicBezTo>
                <a:lnTo>
                  <a:pt x="3598374" y="85099"/>
                </a:lnTo>
                <a:lnTo>
                  <a:pt x="3455865" y="168228"/>
                </a:lnTo>
                <a:cubicBezTo>
                  <a:pt x="3446776" y="173528"/>
                  <a:pt x="3435112" y="170459"/>
                  <a:pt x="3429810" y="161372"/>
                </a:cubicBezTo>
                <a:cubicBezTo>
                  <a:pt x="3424509" y="152284"/>
                  <a:pt x="3427579" y="140619"/>
                  <a:pt x="3436667" y="135318"/>
                </a:cubicBezTo>
                <a:lnTo>
                  <a:pt x="3490101" y="104149"/>
                </a:lnTo>
                <a:lnTo>
                  <a:pt x="0" y="104147"/>
                </a:lnTo>
                <a:lnTo>
                  <a:pt x="0" y="66047"/>
                </a:lnTo>
                <a:lnTo>
                  <a:pt x="3490101" y="66049"/>
                </a:lnTo>
                <a:lnTo>
                  <a:pt x="3436667" y="34878"/>
                </a:lnTo>
                <a:cubicBezTo>
                  <a:pt x="3427579" y="29577"/>
                  <a:pt x="3424509" y="17912"/>
                  <a:pt x="3429810" y="8824"/>
                </a:cubicBezTo>
                <a:cubicBezTo>
                  <a:pt x="3432461" y="4281"/>
                  <a:pt x="3436702" y="1241"/>
                  <a:pt x="3441418" y="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-77454784" y="-7580732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9138024" y="-75845432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-78033120" y="-7634904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7804520" y="-7557872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-78814360" y="-7662112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075914" y="3566678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5" y="0"/>
                  <a:pt x="228600" y="51173"/>
                  <a:pt x="228600" y="114300"/>
                </a:cubicBezTo>
                <a:cubicBezTo>
                  <a:pt x="228600" y="177426"/>
                  <a:pt x="177425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-77569080" y="-7707832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209800" y="3200400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6"/>
                  <a:pt x="177426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-78435200" y="-7744460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15662" y="4570967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5" y="0"/>
                  <a:pt x="228600" y="51174"/>
                  <a:pt x="228600" y="114300"/>
                </a:cubicBezTo>
                <a:cubicBezTo>
                  <a:pt x="228600" y="177426"/>
                  <a:pt x="177425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-76729336" y="-76074032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687062" y="3565645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5" y="0"/>
                  <a:pt x="228600" y="51174"/>
                  <a:pt x="228600" y="114300"/>
                </a:cubicBezTo>
                <a:cubicBezTo>
                  <a:pt x="228600" y="177426"/>
                  <a:pt x="177425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-76957936" y="-77079360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15180" y="3135867"/>
            <a:ext cx="228600" cy="228600"/>
          </a:xfrm>
          <a:custGeom>
            <a:avLst/>
            <a:gdLst>
              <a:gd name="connsiteX0" fmla="*/ 0 w 228600"/>
              <a:gd name="connsiteY0" fmla="*/ 114300 h 228600"/>
              <a:gd name="connsiteX1" fmla="*/ 114300 w 228600"/>
              <a:gd name="connsiteY1" fmla="*/ 0 h 228600"/>
              <a:gd name="connsiteX2" fmla="*/ 228600 w 228600"/>
              <a:gd name="connsiteY2" fmla="*/ 114300 h 228600"/>
              <a:gd name="connsiteX3" fmla="*/ 114300 w 228600"/>
              <a:gd name="connsiteY3" fmla="*/ 228600 h 228600"/>
              <a:gd name="connsiteX4" fmla="*/ 0 w 228600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6"/>
                  <a:pt x="177426" y="228600"/>
                  <a:pt x="114300" y="228600"/>
                </a:cubicBezTo>
                <a:cubicBezTo>
                  <a:pt x="51173" y="228600"/>
                  <a:pt x="0" y="177426"/>
                  <a:pt x="0" y="114300"/>
                </a:cubicBez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-77029824" y="-77509128"/>
            <a:ext cx="161518592" cy="161518592"/>
          </a:xfrm>
          <a:custGeom>
            <a:avLst/>
            <a:gdLst>
              <a:gd name="connsiteX0" fmla="*/ 80645000 w 161518592"/>
              <a:gd name="connsiteY0" fmla="*/ 80759296 h 161518592"/>
              <a:gd name="connsiteX1" fmla="*/ 80759296 w 161518592"/>
              <a:gd name="connsiteY1" fmla="*/ 80645000 h 161518592"/>
              <a:gd name="connsiteX2" fmla="*/ 80873600 w 161518592"/>
              <a:gd name="connsiteY2" fmla="*/ 80759296 h 161518592"/>
              <a:gd name="connsiteX3" fmla="*/ 80759296 w 161518592"/>
              <a:gd name="connsiteY3" fmla="*/ 80873600 h 161518592"/>
              <a:gd name="connsiteX4" fmla="*/ 80645000 w 161518592"/>
              <a:gd name="connsiteY4" fmla="*/ 80759296 h 1615185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518592" h="161518592">
                <a:moveTo>
                  <a:pt x="80645000" y="80759296"/>
                </a:moveTo>
                <a:cubicBezTo>
                  <a:pt x="80645000" y="80696176"/>
                  <a:pt x="80696176" y="80645000"/>
                  <a:pt x="80759296" y="80645000"/>
                </a:cubicBezTo>
                <a:cubicBezTo>
                  <a:pt x="80822424" y="80645000"/>
                  <a:pt x="80873600" y="80696176"/>
                  <a:pt x="80873600" y="80759296"/>
                </a:cubicBezTo>
                <a:cubicBezTo>
                  <a:pt x="80873600" y="80822424"/>
                  <a:pt x="80822424" y="80873600"/>
                  <a:pt x="80759296" y="80873600"/>
                </a:cubicBezTo>
                <a:cubicBezTo>
                  <a:pt x="80696176" y="80873600"/>
                  <a:pt x="80645000" y="80822424"/>
                  <a:pt x="80645000" y="807592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-159677104" y="-158154128"/>
            <a:ext cx="325247008" cy="324724160"/>
          </a:xfrm>
          <a:custGeom>
            <a:avLst/>
            <a:gdLst>
              <a:gd name="connsiteX0" fmla="*/ 161290000 w 325247008"/>
              <a:gd name="connsiteY0" fmla="*/ 161290000 h 324724160"/>
              <a:gd name="connsiteX1" fmla="*/ 163956992 w 325247008"/>
              <a:gd name="connsiteY1" fmla="*/ 163434160 h 3247241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5247008" h="324724160">
                <a:moveTo>
                  <a:pt x="161290000" y="161290000"/>
                </a:moveTo>
                <a:lnTo>
                  <a:pt x="163956992" y="163434160"/>
                </a:lnTo>
              </a:path>
            </a:pathLst>
          </a:custGeom>
          <a:ln w="25400">
            <a:solidFill>
              <a:srgbClr val="4F81B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5100" y="3086100"/>
            <a:ext cx="2921000" cy="2298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254000"/>
            <a:ext cx="7721600" cy="369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457200" algn="l"/>
                <a:tab pos="1727200" algn="l"/>
                <a:tab pos="42037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457200" algn="l"/>
                <a:tab pos="1727200" algn="l"/>
                <a:tab pos="42037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 be multi-dimensional</a:t>
            </a:r>
          </a:p>
          <a:p>
            <a:pPr>
              <a:lnSpc>
                <a:spcPts val="4000"/>
              </a:lnSpc>
              <a:tabLst>
                <a:tab pos="457200" algn="l"/>
                <a:tab pos="1727200" algn="l"/>
                <a:tab pos="42037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Each dimension corresponds to an attribute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457200" algn="l"/>
                <a:tab pos="1727200" algn="l"/>
                <a:tab pos="42037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-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Clump Thickness</a:t>
            </a:r>
          </a:p>
          <a:p>
            <a:pPr>
              <a:lnSpc>
                <a:spcPts val="4000"/>
              </a:lnSpc>
              <a:tabLst>
                <a:tab pos="457200" algn="l"/>
                <a:tab pos="1727200" algn="l"/>
                <a:tab pos="42037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-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Uniformity of Cell Size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8900" y="4152900"/>
            <a:ext cx="32131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810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81000" algn="l"/>
                <a:tab pos="20955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Tumor Size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  <a:tab pos="20955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example by Andrew Ng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49800" y="4000500"/>
            <a:ext cx="3835400" cy="271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6830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-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Uniformity of Cell Shape</a:t>
            </a:r>
          </a:p>
          <a:p>
            <a:pPr>
              <a:lnSpc>
                <a:spcPts val="4000"/>
              </a:lnSpc>
              <a:tabLst>
                <a:tab pos="36830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683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215900"/>
            <a:ext cx="68199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457200" algn="l"/>
                <a:tab pos="14224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457200" algn="l"/>
                <a:tab pos="1422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...,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(without labels)</a:t>
            </a:r>
          </a:p>
          <a:p>
            <a:pPr>
              <a:lnSpc>
                <a:spcPts val="4100"/>
              </a:lnSpc>
              <a:tabLst>
                <a:tab pos="457200" algn="l"/>
                <a:tab pos="1422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Output hidden structure behind the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’s</a:t>
            </a:r>
          </a:p>
          <a:p>
            <a:pPr>
              <a:lnSpc>
                <a:spcPts val="4000"/>
              </a:lnSpc>
              <a:tabLst>
                <a:tab pos="4572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E.g., clustering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79878368" y="-78803504"/>
            <a:ext cx="162013136" cy="161485904"/>
          </a:xfrm>
          <a:custGeom>
            <a:avLst/>
            <a:gdLst>
              <a:gd name="connsiteX0" fmla="*/ 80645000 w 162013136"/>
              <a:gd name="connsiteY0" fmla="*/ 80840912 h 161485904"/>
              <a:gd name="connsiteX1" fmla="*/ 80701544 w 162013136"/>
              <a:gd name="connsiteY1" fmla="*/ 80742952 h 161485904"/>
              <a:gd name="connsiteX2" fmla="*/ 80944712 w 162013136"/>
              <a:gd name="connsiteY2" fmla="*/ 80742952 h 161485904"/>
              <a:gd name="connsiteX3" fmla="*/ 81001248 w 162013136"/>
              <a:gd name="connsiteY3" fmla="*/ 80645000 h 161485904"/>
              <a:gd name="connsiteX4" fmla="*/ 81057792 w 162013136"/>
              <a:gd name="connsiteY4" fmla="*/ 80742952 h 161485904"/>
              <a:gd name="connsiteX5" fmla="*/ 81311592 w 162013136"/>
              <a:gd name="connsiteY5" fmla="*/ 80742952 h 161485904"/>
              <a:gd name="connsiteX6" fmla="*/ 81368128 w 162013136"/>
              <a:gd name="connsiteY6" fmla="*/ 80840912 h 16148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2013136" h="161485904">
                <a:moveTo>
                  <a:pt x="80645000" y="80840912"/>
                </a:moveTo>
                <a:cubicBezTo>
                  <a:pt x="80645000" y="80786816"/>
                  <a:pt x="80670320" y="80742952"/>
                  <a:pt x="80701544" y="80742952"/>
                </a:cubicBezTo>
                <a:lnTo>
                  <a:pt x="80944712" y="80742952"/>
                </a:lnTo>
                <a:cubicBezTo>
                  <a:pt x="80975936" y="80742952"/>
                  <a:pt x="81001248" y="80699096"/>
                  <a:pt x="81001248" y="80645000"/>
                </a:cubicBezTo>
                <a:cubicBezTo>
                  <a:pt x="81001248" y="80699096"/>
                  <a:pt x="81026568" y="80742952"/>
                  <a:pt x="81057792" y="80742952"/>
                </a:cubicBezTo>
                <a:lnTo>
                  <a:pt x="81311592" y="80742952"/>
                </a:lnTo>
                <a:cubicBezTo>
                  <a:pt x="81342816" y="80742952"/>
                  <a:pt x="81368128" y="80786816"/>
                  <a:pt x="81368128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79155240" y="-78803504"/>
            <a:ext cx="161857632" cy="161485904"/>
          </a:xfrm>
          <a:custGeom>
            <a:avLst/>
            <a:gdLst>
              <a:gd name="connsiteX0" fmla="*/ 80645000 w 161857632"/>
              <a:gd name="connsiteY0" fmla="*/ 80840912 h 161485904"/>
              <a:gd name="connsiteX1" fmla="*/ 80701552 w 161857632"/>
              <a:gd name="connsiteY1" fmla="*/ 80742960 h 161485904"/>
              <a:gd name="connsiteX2" fmla="*/ 80868104 w 161857632"/>
              <a:gd name="connsiteY2" fmla="*/ 80742960 h 161485904"/>
              <a:gd name="connsiteX3" fmla="*/ 80924648 w 161857632"/>
              <a:gd name="connsiteY3" fmla="*/ 80645000 h 161485904"/>
              <a:gd name="connsiteX4" fmla="*/ 80981192 w 161857632"/>
              <a:gd name="connsiteY4" fmla="*/ 80742960 h 161485904"/>
              <a:gd name="connsiteX5" fmla="*/ 81156096 w 161857632"/>
              <a:gd name="connsiteY5" fmla="*/ 80742960 h 161485904"/>
              <a:gd name="connsiteX6" fmla="*/ 81212640 w 161857632"/>
              <a:gd name="connsiteY6" fmla="*/ 80840912 h 16148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1857632" h="161485904">
                <a:moveTo>
                  <a:pt x="80645000" y="80840912"/>
                </a:moveTo>
                <a:cubicBezTo>
                  <a:pt x="80645000" y="80786816"/>
                  <a:pt x="80670320" y="80742960"/>
                  <a:pt x="80701552" y="80742960"/>
                </a:cubicBezTo>
                <a:lnTo>
                  <a:pt x="80868104" y="80742960"/>
                </a:lnTo>
                <a:cubicBezTo>
                  <a:pt x="80899336" y="80742960"/>
                  <a:pt x="80924648" y="80699104"/>
                  <a:pt x="80924648" y="80645000"/>
                </a:cubicBezTo>
                <a:cubicBezTo>
                  <a:pt x="80924648" y="80699104"/>
                  <a:pt x="80949960" y="80742960"/>
                  <a:pt x="80981192" y="80742960"/>
                </a:cubicBezTo>
                <a:lnTo>
                  <a:pt x="81156096" y="80742960"/>
                </a:lnTo>
                <a:cubicBezTo>
                  <a:pt x="81187320" y="80742960"/>
                  <a:pt x="81212640" y="80786816"/>
                  <a:pt x="81212640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-78587600" y="-78804408"/>
            <a:ext cx="161857632" cy="161485904"/>
          </a:xfrm>
          <a:custGeom>
            <a:avLst/>
            <a:gdLst>
              <a:gd name="connsiteX0" fmla="*/ 80645000 w 161857632"/>
              <a:gd name="connsiteY0" fmla="*/ 80840912 h 161485904"/>
              <a:gd name="connsiteX1" fmla="*/ 80701544 w 161857632"/>
              <a:gd name="connsiteY1" fmla="*/ 80742960 h 161485904"/>
              <a:gd name="connsiteX2" fmla="*/ 80868104 w 161857632"/>
              <a:gd name="connsiteY2" fmla="*/ 80742960 h 161485904"/>
              <a:gd name="connsiteX3" fmla="*/ 80924648 w 161857632"/>
              <a:gd name="connsiteY3" fmla="*/ 80645000 h 161485904"/>
              <a:gd name="connsiteX4" fmla="*/ 80981192 w 161857632"/>
              <a:gd name="connsiteY4" fmla="*/ 80742960 h 161485904"/>
              <a:gd name="connsiteX5" fmla="*/ 81156096 w 161857632"/>
              <a:gd name="connsiteY5" fmla="*/ 80742960 h 161485904"/>
              <a:gd name="connsiteX6" fmla="*/ 81212640 w 161857632"/>
              <a:gd name="connsiteY6" fmla="*/ 80840912 h 16148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1857632" h="161485904">
                <a:moveTo>
                  <a:pt x="80645000" y="80840912"/>
                </a:moveTo>
                <a:cubicBezTo>
                  <a:pt x="80645000" y="80786816"/>
                  <a:pt x="80670320" y="80742960"/>
                  <a:pt x="80701544" y="80742960"/>
                </a:cubicBezTo>
                <a:lnTo>
                  <a:pt x="80868104" y="80742960"/>
                </a:lnTo>
                <a:cubicBezTo>
                  <a:pt x="80899336" y="80742960"/>
                  <a:pt x="80924648" y="80699096"/>
                  <a:pt x="80924648" y="80645000"/>
                </a:cubicBezTo>
                <a:cubicBezTo>
                  <a:pt x="80924648" y="80699096"/>
                  <a:pt x="80949960" y="80742960"/>
                  <a:pt x="80981192" y="80742960"/>
                </a:cubicBezTo>
                <a:lnTo>
                  <a:pt x="81156096" y="80742960"/>
                </a:lnTo>
                <a:cubicBezTo>
                  <a:pt x="81187320" y="80742960"/>
                  <a:pt x="81212640" y="80786816"/>
                  <a:pt x="81212640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8019960" y="-78804408"/>
            <a:ext cx="161941568" cy="161485904"/>
          </a:xfrm>
          <a:custGeom>
            <a:avLst/>
            <a:gdLst>
              <a:gd name="connsiteX0" fmla="*/ 80645000 w 161941568"/>
              <a:gd name="connsiteY0" fmla="*/ 80840912 h 161485904"/>
              <a:gd name="connsiteX1" fmla="*/ 80701544 w 161941568"/>
              <a:gd name="connsiteY1" fmla="*/ 80742960 h 161485904"/>
              <a:gd name="connsiteX2" fmla="*/ 80909448 w 161941568"/>
              <a:gd name="connsiteY2" fmla="*/ 80742960 h 161485904"/>
              <a:gd name="connsiteX3" fmla="*/ 80965992 w 161941568"/>
              <a:gd name="connsiteY3" fmla="*/ 80645000 h 161485904"/>
              <a:gd name="connsiteX4" fmla="*/ 81022536 w 161941568"/>
              <a:gd name="connsiteY4" fmla="*/ 80742960 h 161485904"/>
              <a:gd name="connsiteX5" fmla="*/ 81240024 w 161941568"/>
              <a:gd name="connsiteY5" fmla="*/ 80742960 h 161485904"/>
              <a:gd name="connsiteX6" fmla="*/ 81296560 w 161941568"/>
              <a:gd name="connsiteY6" fmla="*/ 80840912 h 16148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1941568" h="161485904">
                <a:moveTo>
                  <a:pt x="80645000" y="80840912"/>
                </a:moveTo>
                <a:cubicBezTo>
                  <a:pt x="80645000" y="80786816"/>
                  <a:pt x="80670312" y="80742960"/>
                  <a:pt x="80701544" y="80742960"/>
                </a:cubicBezTo>
                <a:lnTo>
                  <a:pt x="80909448" y="80742960"/>
                </a:lnTo>
                <a:cubicBezTo>
                  <a:pt x="80940680" y="80742960"/>
                  <a:pt x="80965992" y="80699096"/>
                  <a:pt x="80965992" y="80645000"/>
                </a:cubicBezTo>
                <a:cubicBezTo>
                  <a:pt x="80965992" y="80699096"/>
                  <a:pt x="80991304" y="80742960"/>
                  <a:pt x="81022536" y="80742960"/>
                </a:cubicBezTo>
                <a:lnTo>
                  <a:pt x="81240024" y="80742960"/>
                </a:lnTo>
                <a:cubicBezTo>
                  <a:pt x="81271248" y="80742960"/>
                  <a:pt x="81296560" y="80786816"/>
                  <a:pt x="81296560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-77368400" y="-78804408"/>
            <a:ext cx="162356800" cy="161485920"/>
          </a:xfrm>
          <a:custGeom>
            <a:avLst/>
            <a:gdLst>
              <a:gd name="connsiteX0" fmla="*/ 80645000 w 162356800"/>
              <a:gd name="connsiteY0" fmla="*/ 80840912 h 161485920"/>
              <a:gd name="connsiteX1" fmla="*/ 80701544 w 162356800"/>
              <a:gd name="connsiteY1" fmla="*/ 80742952 h 161485920"/>
              <a:gd name="connsiteX2" fmla="*/ 81114016 w 162356800"/>
              <a:gd name="connsiteY2" fmla="*/ 80742960 h 161485920"/>
              <a:gd name="connsiteX3" fmla="*/ 81170552 w 162356800"/>
              <a:gd name="connsiteY3" fmla="*/ 80645000 h 161485920"/>
              <a:gd name="connsiteX4" fmla="*/ 81227104 w 162356800"/>
              <a:gd name="connsiteY4" fmla="*/ 80742960 h 161485920"/>
              <a:gd name="connsiteX5" fmla="*/ 81655256 w 162356800"/>
              <a:gd name="connsiteY5" fmla="*/ 80742960 h 161485920"/>
              <a:gd name="connsiteX6" fmla="*/ 81711800 w 162356800"/>
              <a:gd name="connsiteY6" fmla="*/ 80840912 h 161485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2356800" h="161485920">
                <a:moveTo>
                  <a:pt x="80645000" y="80840912"/>
                </a:moveTo>
                <a:cubicBezTo>
                  <a:pt x="80645000" y="80786816"/>
                  <a:pt x="80670312" y="80742952"/>
                  <a:pt x="80701544" y="80742952"/>
                </a:cubicBezTo>
                <a:lnTo>
                  <a:pt x="81114016" y="80742960"/>
                </a:lnTo>
                <a:cubicBezTo>
                  <a:pt x="81145240" y="80742960"/>
                  <a:pt x="81170552" y="80699096"/>
                  <a:pt x="81170552" y="80645000"/>
                </a:cubicBezTo>
                <a:cubicBezTo>
                  <a:pt x="81170552" y="80699096"/>
                  <a:pt x="81195872" y="80742960"/>
                  <a:pt x="81227104" y="80742960"/>
                </a:cubicBezTo>
                <a:lnTo>
                  <a:pt x="81655256" y="80742960"/>
                </a:lnTo>
                <a:cubicBezTo>
                  <a:pt x="81686488" y="80742960"/>
                  <a:pt x="81711800" y="80786816"/>
                  <a:pt x="81711800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6301600" y="-78804408"/>
            <a:ext cx="162280608" cy="161485904"/>
          </a:xfrm>
          <a:custGeom>
            <a:avLst/>
            <a:gdLst>
              <a:gd name="connsiteX0" fmla="*/ 80645000 w 162280608"/>
              <a:gd name="connsiteY0" fmla="*/ 80840912 h 161485904"/>
              <a:gd name="connsiteX1" fmla="*/ 80701544 w 162280608"/>
              <a:gd name="connsiteY1" fmla="*/ 80742952 h 161485904"/>
              <a:gd name="connsiteX2" fmla="*/ 81076480 w 162280608"/>
              <a:gd name="connsiteY2" fmla="*/ 80742952 h 161485904"/>
              <a:gd name="connsiteX3" fmla="*/ 81133016 w 162280608"/>
              <a:gd name="connsiteY3" fmla="*/ 80645000 h 161485904"/>
              <a:gd name="connsiteX4" fmla="*/ 81189560 w 162280608"/>
              <a:gd name="connsiteY4" fmla="*/ 80742952 h 161485904"/>
              <a:gd name="connsiteX5" fmla="*/ 81579056 w 162280608"/>
              <a:gd name="connsiteY5" fmla="*/ 80742952 h 161485904"/>
              <a:gd name="connsiteX6" fmla="*/ 81635600 w 162280608"/>
              <a:gd name="connsiteY6" fmla="*/ 80840912 h 16148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2280608" h="161485904">
                <a:moveTo>
                  <a:pt x="80645000" y="80840912"/>
                </a:moveTo>
                <a:cubicBezTo>
                  <a:pt x="80645000" y="80786816"/>
                  <a:pt x="80670312" y="80742952"/>
                  <a:pt x="80701544" y="80742952"/>
                </a:cubicBezTo>
                <a:lnTo>
                  <a:pt x="81076480" y="80742952"/>
                </a:lnTo>
                <a:cubicBezTo>
                  <a:pt x="81107704" y="80742952"/>
                  <a:pt x="81133016" y="80699096"/>
                  <a:pt x="81133016" y="80645000"/>
                </a:cubicBezTo>
                <a:cubicBezTo>
                  <a:pt x="81133016" y="80699096"/>
                  <a:pt x="81158336" y="80742952"/>
                  <a:pt x="81189560" y="80742952"/>
                </a:cubicBezTo>
                <a:lnTo>
                  <a:pt x="81579056" y="80742952"/>
                </a:lnTo>
                <a:cubicBezTo>
                  <a:pt x="81610288" y="80742952"/>
                  <a:pt x="81635600" y="80786816"/>
                  <a:pt x="81635600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-75303856" y="-78804408"/>
            <a:ext cx="162730656" cy="161485904"/>
          </a:xfrm>
          <a:custGeom>
            <a:avLst/>
            <a:gdLst>
              <a:gd name="connsiteX0" fmla="*/ 80645000 w 162730656"/>
              <a:gd name="connsiteY0" fmla="*/ 80840912 h 161485904"/>
              <a:gd name="connsiteX1" fmla="*/ 80701544 w 162730656"/>
              <a:gd name="connsiteY1" fmla="*/ 80742960 h 161485904"/>
              <a:gd name="connsiteX2" fmla="*/ 81298200 w 162730656"/>
              <a:gd name="connsiteY2" fmla="*/ 80742960 h 161485904"/>
              <a:gd name="connsiteX3" fmla="*/ 81354744 w 162730656"/>
              <a:gd name="connsiteY3" fmla="*/ 80645000 h 161485904"/>
              <a:gd name="connsiteX4" fmla="*/ 81411288 w 162730656"/>
              <a:gd name="connsiteY4" fmla="*/ 80742960 h 161485904"/>
              <a:gd name="connsiteX5" fmla="*/ 82029112 w 162730656"/>
              <a:gd name="connsiteY5" fmla="*/ 80742960 h 161485904"/>
              <a:gd name="connsiteX6" fmla="*/ 82085656 w 162730656"/>
              <a:gd name="connsiteY6" fmla="*/ 80840912 h 16148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2730656" h="161485904">
                <a:moveTo>
                  <a:pt x="80645000" y="80840912"/>
                </a:moveTo>
                <a:cubicBezTo>
                  <a:pt x="80645000" y="80786816"/>
                  <a:pt x="80670320" y="80742960"/>
                  <a:pt x="80701544" y="80742960"/>
                </a:cubicBezTo>
                <a:lnTo>
                  <a:pt x="81298200" y="80742960"/>
                </a:lnTo>
                <a:cubicBezTo>
                  <a:pt x="81329432" y="80742960"/>
                  <a:pt x="81354744" y="80699096"/>
                  <a:pt x="81354744" y="80645000"/>
                </a:cubicBezTo>
                <a:cubicBezTo>
                  <a:pt x="81354744" y="80699096"/>
                  <a:pt x="81380056" y="80742960"/>
                  <a:pt x="81411288" y="80742960"/>
                </a:cubicBezTo>
                <a:lnTo>
                  <a:pt x="82029112" y="80742960"/>
                </a:lnTo>
                <a:cubicBezTo>
                  <a:pt x="82060344" y="80742960"/>
                  <a:pt x="82085656" y="80786816"/>
                  <a:pt x="82085656" y="80840912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-73863200" y="-78803504"/>
            <a:ext cx="163102448" cy="161485920"/>
          </a:xfrm>
          <a:custGeom>
            <a:avLst/>
            <a:gdLst>
              <a:gd name="connsiteX0" fmla="*/ 80645000 w 163102448"/>
              <a:gd name="connsiteY0" fmla="*/ 80840912 h 161485920"/>
              <a:gd name="connsiteX1" fmla="*/ 80701544 w 163102448"/>
              <a:gd name="connsiteY1" fmla="*/ 80742960 h 161485920"/>
              <a:gd name="connsiteX2" fmla="*/ 81481368 w 163102448"/>
              <a:gd name="connsiteY2" fmla="*/ 80742960 h 161485920"/>
              <a:gd name="connsiteX3" fmla="*/ 81537904 w 163102448"/>
              <a:gd name="connsiteY3" fmla="*/ 80645000 h 161485920"/>
              <a:gd name="connsiteX4" fmla="*/ 81594448 w 163102448"/>
              <a:gd name="connsiteY4" fmla="*/ 80742960 h 161485920"/>
              <a:gd name="connsiteX5" fmla="*/ 82400920 w 163102448"/>
              <a:gd name="connsiteY5" fmla="*/ 80742960 h 161485920"/>
              <a:gd name="connsiteX6" fmla="*/ 82457456 w 163102448"/>
              <a:gd name="connsiteY6" fmla="*/ 80840920 h 161485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3102448" h="161485920">
                <a:moveTo>
                  <a:pt x="80645000" y="80840912"/>
                </a:moveTo>
                <a:cubicBezTo>
                  <a:pt x="80645000" y="80786816"/>
                  <a:pt x="80670320" y="80742960"/>
                  <a:pt x="80701544" y="80742960"/>
                </a:cubicBezTo>
                <a:lnTo>
                  <a:pt x="81481368" y="80742960"/>
                </a:lnTo>
                <a:cubicBezTo>
                  <a:pt x="81512592" y="80742960"/>
                  <a:pt x="81537904" y="80699104"/>
                  <a:pt x="81537904" y="80645000"/>
                </a:cubicBezTo>
                <a:cubicBezTo>
                  <a:pt x="81537904" y="80699104"/>
                  <a:pt x="81563224" y="80742960"/>
                  <a:pt x="81594448" y="80742960"/>
                </a:cubicBezTo>
                <a:lnTo>
                  <a:pt x="82400920" y="80742960"/>
                </a:lnTo>
                <a:cubicBezTo>
                  <a:pt x="82432144" y="80742960"/>
                  <a:pt x="82457456" y="80786816"/>
                  <a:pt x="82457456" y="8084092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5715000"/>
            <a:ext cx="7848600" cy="215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5981700"/>
            <a:ext cx="7848600" cy="2159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300" y="0"/>
            <a:ext cx="7848600" cy="568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0" y="6527800"/>
            <a:ext cx="1701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[Source: Daphne Koller]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76200" y="4216400"/>
            <a:ext cx="635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Genes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76600" y="6311900"/>
            <a:ext cx="990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Individuals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46100" y="177800"/>
            <a:ext cx="80137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4224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Genomics application: 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group individuals by genetic similarity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14400" y="3314700"/>
            <a:ext cx="2616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Organize computing clusters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715000" y="3302000"/>
            <a:ext cx="2133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Social network analysis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105400" y="6083300"/>
            <a:ext cx="2908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457200" algn="l"/>
              </a:tabLst>
            </a:pPr>
            <a:r>
              <a:rPr lang="en-US" altLang="zh-CN" sz="7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 credit: NASA/JPL-Caltech/E. Churchwell</a:t>
            </a:r>
            <a:r>
              <a:rPr lang="en-US" altLang="zh-CN" sz="7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(Univ. of Wisconsin, Madison) </a:t>
            </a:r>
          </a:p>
          <a:p>
            <a:pPr>
              <a:lnSpc>
                <a:spcPts val="29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Astronomical data analysis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6248400"/>
            <a:ext cx="3149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Market segmentation</a:t>
            </a:r>
          </a:p>
          <a:p>
            <a:pPr>
              <a:lnSpc>
                <a:spcPts val="2200"/>
              </a:lnSpc>
              <a:tabLst>
                <a:tab pos="11557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Andrew Ng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68500" y="152400"/>
            <a:ext cx="51816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5600" y="2336800"/>
            <a:ext cx="5892800" cy="3797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83500" y="3060700"/>
            <a:ext cx="825500" cy="825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83500" y="4635500"/>
            <a:ext cx="8255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190500"/>
            <a:ext cx="80264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14224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42900" algn="l"/>
                <a:tab pos="1422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Independent component analysis –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separate a </a:t>
            </a:r>
          </a:p>
          <a:p>
            <a:pPr>
              <a:lnSpc>
                <a:spcPts val="3800"/>
              </a:lnSpc>
              <a:tabLst>
                <a:tab pos="3429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combined signal into its original sources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591300"/>
            <a:ext cx="6629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 credit: statsoft.com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Audio from http://www.ism.ac.jp/~shiro/research/blindsep.html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7638"/>
            <a:ext cx="7886700" cy="4876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Submission of 1-2 pages </a:t>
            </a:r>
            <a:r>
              <a:rPr lang="en-US" b="1" dirty="0" smtClean="0"/>
              <a:t>Proposal</a:t>
            </a:r>
            <a:r>
              <a:rPr lang="en-US" dirty="0" smtClean="0"/>
              <a:t> with project title, group info, contact details, abstract, tentative /algorithms or tools, outcome or deliverables, references</a:t>
            </a:r>
          </a:p>
          <a:p>
            <a:r>
              <a:rPr lang="en-US" b="1" dirty="0" smtClean="0"/>
              <a:t>Due Date: </a:t>
            </a:r>
            <a:r>
              <a:rPr lang="en-US" b="1" dirty="0" smtClean="0">
                <a:solidFill>
                  <a:srgbClr val="FF0000"/>
                </a:solidFill>
              </a:rPr>
              <a:t>February 10, 2025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 before 4:00 pm </a:t>
            </a:r>
            <a:r>
              <a:rPr lang="en-US" dirty="0" smtClean="0"/>
              <a:t>[Hardcopy &amp; Soft copy]</a:t>
            </a:r>
          </a:p>
          <a:p>
            <a:r>
              <a:rPr lang="en-US" dirty="0" smtClean="0"/>
              <a:t>Submission of </a:t>
            </a:r>
            <a:r>
              <a:rPr lang="en-US" b="1" dirty="0" smtClean="0"/>
              <a:t>Mid Evaluation Report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March 17, 2025 - before 4:00 pm</a:t>
            </a:r>
            <a:r>
              <a:rPr lang="en-US" dirty="0" smtClean="0"/>
              <a:t>) </a:t>
            </a:r>
          </a:p>
          <a:p>
            <a:r>
              <a:rPr lang="en-US" dirty="0" smtClean="0"/>
              <a:t>Demo and Final Report submission [Problem formulation, existing solutions, proposed solution/methodology/framework, implementation/experiments, results, conclusion, references] will be held in the last week of semester</a:t>
            </a:r>
          </a:p>
          <a:p>
            <a:r>
              <a:rPr lang="en-US" dirty="0" smtClean="0"/>
              <a:t>2-3 students in a group</a:t>
            </a:r>
          </a:p>
          <a:p>
            <a:r>
              <a:rPr lang="en-US" b="1" dirty="0" smtClean="0"/>
              <a:t>Final submission </a:t>
            </a:r>
            <a:r>
              <a:rPr lang="en-US" dirty="0" smtClean="0"/>
              <a:t>and demo/presentation in </a:t>
            </a:r>
            <a:r>
              <a:rPr lang="en-US" dirty="0" smtClean="0">
                <a:solidFill>
                  <a:srgbClr val="FF0000"/>
                </a:solidFill>
              </a:rPr>
              <a:t>second last week of semester.</a:t>
            </a:r>
          </a:p>
          <a:p>
            <a:r>
              <a:rPr lang="en-US" dirty="0" smtClean="0"/>
              <a:t>You can select from the Term Project’s List, </a:t>
            </a:r>
            <a:r>
              <a:rPr lang="en-US" dirty="0" err="1" smtClean="0"/>
              <a:t>Kaggle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hlinkClick r:id="rId2"/>
              </a:rPr>
              <a:t>https://www.profillic.com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etc.,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5600" y="2336800"/>
            <a:ext cx="5892800" cy="3797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048000"/>
            <a:ext cx="825500" cy="825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4635500"/>
            <a:ext cx="8255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190500"/>
            <a:ext cx="80264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14224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42900" algn="l"/>
                <a:tab pos="1422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Independent component analysis –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separate a </a:t>
            </a:r>
          </a:p>
          <a:p>
            <a:pPr>
              <a:lnSpc>
                <a:spcPts val="3800"/>
              </a:lnSpc>
              <a:tabLst>
                <a:tab pos="3429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combined signal into its original sources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591300"/>
            <a:ext cx="6629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 credit: statsoft.com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Audio from http://www.ism.ac.jp/~shiro/research/blindsep.html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317500"/>
            <a:ext cx="75565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Reinforcement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Given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 sequence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of states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actions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with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(delayed) rewards, output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 policy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Policy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is a mapping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from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states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à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actions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that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tells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you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what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do in a given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state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Examples: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Credit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assignment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problem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 playing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Robot in a maze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13081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Balance a pole on your hand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718050" y="6015038"/>
            <a:ext cx="90487" cy="88900"/>
          </a:xfrm>
          <a:custGeom>
            <a:avLst/>
            <a:gdLst>
              <a:gd name="connsiteX0" fmla="*/ 0 w 90487"/>
              <a:gd name="connsiteY0" fmla="*/ 44450 h 88900"/>
              <a:gd name="connsiteX1" fmla="*/ 45243 w 90487"/>
              <a:gd name="connsiteY1" fmla="*/ 0 h 88900"/>
              <a:gd name="connsiteX2" fmla="*/ 90487 w 90487"/>
              <a:gd name="connsiteY2" fmla="*/ 44450 h 88900"/>
              <a:gd name="connsiteX3" fmla="*/ 45243 w 90487"/>
              <a:gd name="connsiteY3" fmla="*/ 88900 h 88900"/>
              <a:gd name="connsiteX4" fmla="*/ 0 w 90487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487" h="88900">
                <a:moveTo>
                  <a:pt x="0" y="44450"/>
                </a:moveTo>
                <a:cubicBezTo>
                  <a:pt x="0" y="19900"/>
                  <a:pt x="20256" y="0"/>
                  <a:pt x="45243" y="0"/>
                </a:cubicBezTo>
                <a:cubicBezTo>
                  <a:pt x="70230" y="0"/>
                  <a:pt x="90487" y="19900"/>
                  <a:pt x="90487" y="44450"/>
                </a:cubicBezTo>
                <a:cubicBezTo>
                  <a:pt x="90487" y="68999"/>
                  <a:pt x="70230" y="88900"/>
                  <a:pt x="45243" y="88900"/>
                </a:cubicBezTo>
                <a:cubicBezTo>
                  <a:pt x="20256" y="88900"/>
                  <a:pt x="0" y="68999"/>
                  <a:pt x="0" y="44450"/>
                </a:cubicBez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75926952" y="-74629960"/>
            <a:ext cx="161380480" cy="161378896"/>
          </a:xfrm>
          <a:custGeom>
            <a:avLst/>
            <a:gdLst>
              <a:gd name="connsiteX0" fmla="*/ 80645000 w 161380480"/>
              <a:gd name="connsiteY0" fmla="*/ 80689448 h 161378896"/>
              <a:gd name="connsiteX1" fmla="*/ 80690240 w 161380480"/>
              <a:gd name="connsiteY1" fmla="*/ 80645000 h 161378896"/>
              <a:gd name="connsiteX2" fmla="*/ 80735488 w 161380480"/>
              <a:gd name="connsiteY2" fmla="*/ 80689448 h 161378896"/>
              <a:gd name="connsiteX3" fmla="*/ 80690240 w 161380480"/>
              <a:gd name="connsiteY3" fmla="*/ 80733904 h 161378896"/>
              <a:gd name="connsiteX4" fmla="*/ 80645000 w 161380480"/>
              <a:gd name="connsiteY4" fmla="*/ 80689448 h 161378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80480" h="161378896">
                <a:moveTo>
                  <a:pt x="80645000" y="80689448"/>
                </a:moveTo>
                <a:cubicBezTo>
                  <a:pt x="80645000" y="80664896"/>
                  <a:pt x="80665256" y="80645000"/>
                  <a:pt x="80690240" y="80645000"/>
                </a:cubicBezTo>
                <a:cubicBezTo>
                  <a:pt x="80715232" y="80645000"/>
                  <a:pt x="80735488" y="80664896"/>
                  <a:pt x="80735488" y="80689448"/>
                </a:cubicBezTo>
                <a:cubicBezTo>
                  <a:pt x="80735488" y="80714000"/>
                  <a:pt x="80715232" y="80733904"/>
                  <a:pt x="80690240" y="80733904"/>
                </a:cubicBezTo>
                <a:cubicBezTo>
                  <a:pt x="80665256" y="80733904"/>
                  <a:pt x="80645000" y="80714000"/>
                  <a:pt x="80645000" y="806894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11887" y="6015038"/>
            <a:ext cx="90488" cy="88900"/>
          </a:xfrm>
          <a:custGeom>
            <a:avLst/>
            <a:gdLst>
              <a:gd name="connsiteX0" fmla="*/ 0 w 90488"/>
              <a:gd name="connsiteY0" fmla="*/ 44450 h 88900"/>
              <a:gd name="connsiteX1" fmla="*/ 45244 w 90488"/>
              <a:gd name="connsiteY1" fmla="*/ 0 h 88900"/>
              <a:gd name="connsiteX2" fmla="*/ 90488 w 90488"/>
              <a:gd name="connsiteY2" fmla="*/ 44450 h 88900"/>
              <a:gd name="connsiteX3" fmla="*/ 45244 w 90488"/>
              <a:gd name="connsiteY3" fmla="*/ 88900 h 88900"/>
              <a:gd name="connsiteX4" fmla="*/ 0 w 90488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488" h="88900">
                <a:moveTo>
                  <a:pt x="0" y="44450"/>
                </a:moveTo>
                <a:cubicBezTo>
                  <a:pt x="0" y="19900"/>
                  <a:pt x="20256" y="0"/>
                  <a:pt x="45244" y="0"/>
                </a:cubicBezTo>
                <a:cubicBezTo>
                  <a:pt x="70232" y="0"/>
                  <a:pt x="90488" y="19900"/>
                  <a:pt x="90488" y="44450"/>
                </a:cubicBezTo>
                <a:cubicBezTo>
                  <a:pt x="90488" y="68999"/>
                  <a:pt x="70232" y="88900"/>
                  <a:pt x="45244" y="88900"/>
                </a:cubicBezTo>
                <a:cubicBezTo>
                  <a:pt x="20256" y="88900"/>
                  <a:pt x="0" y="68999"/>
                  <a:pt x="0" y="44450"/>
                </a:cubicBez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-74433112" y="-74629960"/>
            <a:ext cx="161380480" cy="161378896"/>
          </a:xfrm>
          <a:custGeom>
            <a:avLst/>
            <a:gdLst>
              <a:gd name="connsiteX0" fmla="*/ 80645000 w 161380480"/>
              <a:gd name="connsiteY0" fmla="*/ 80689448 h 161378896"/>
              <a:gd name="connsiteX1" fmla="*/ 80690240 w 161380480"/>
              <a:gd name="connsiteY1" fmla="*/ 80645000 h 161378896"/>
              <a:gd name="connsiteX2" fmla="*/ 80735488 w 161380480"/>
              <a:gd name="connsiteY2" fmla="*/ 80689448 h 161378896"/>
              <a:gd name="connsiteX3" fmla="*/ 80690240 w 161380480"/>
              <a:gd name="connsiteY3" fmla="*/ 80733904 h 161378896"/>
              <a:gd name="connsiteX4" fmla="*/ 80645000 w 161380480"/>
              <a:gd name="connsiteY4" fmla="*/ 80689448 h 161378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80480" h="161378896">
                <a:moveTo>
                  <a:pt x="80645000" y="80689448"/>
                </a:moveTo>
                <a:cubicBezTo>
                  <a:pt x="80645000" y="80664896"/>
                  <a:pt x="80665256" y="80645000"/>
                  <a:pt x="80690240" y="80645000"/>
                </a:cubicBezTo>
                <a:cubicBezTo>
                  <a:pt x="80715232" y="80645000"/>
                  <a:pt x="80735488" y="80664896"/>
                  <a:pt x="80735488" y="80689448"/>
                </a:cubicBezTo>
                <a:cubicBezTo>
                  <a:pt x="80735488" y="80714000"/>
                  <a:pt x="80715232" y="80733904"/>
                  <a:pt x="80690240" y="80733904"/>
                </a:cubicBezTo>
                <a:cubicBezTo>
                  <a:pt x="80665256" y="80733904"/>
                  <a:pt x="80645000" y="80714000"/>
                  <a:pt x="80645000" y="806894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-78393928" y="-74852216"/>
            <a:ext cx="161823392" cy="161813872"/>
          </a:xfrm>
          <a:custGeom>
            <a:avLst/>
            <a:gdLst>
              <a:gd name="connsiteX0" fmla="*/ 80645000 w 161823392"/>
              <a:gd name="connsiteY0" fmla="*/ 80906936 h 161813872"/>
              <a:gd name="connsiteX1" fmla="*/ 80911696 w 161823392"/>
              <a:gd name="connsiteY1" fmla="*/ 80645000 h 161813872"/>
              <a:gd name="connsiteX2" fmla="*/ 81178400 w 161823392"/>
              <a:gd name="connsiteY2" fmla="*/ 80906936 h 161813872"/>
              <a:gd name="connsiteX3" fmla="*/ 80911696 w 161823392"/>
              <a:gd name="connsiteY3" fmla="*/ 81168872 h 161813872"/>
              <a:gd name="connsiteX4" fmla="*/ 80645000 w 161823392"/>
              <a:gd name="connsiteY4" fmla="*/ 80906936 h 16181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823392" h="161813872">
                <a:moveTo>
                  <a:pt x="80645000" y="80906936"/>
                </a:moveTo>
                <a:cubicBezTo>
                  <a:pt x="80645000" y="80762280"/>
                  <a:pt x="80764400" y="80645000"/>
                  <a:pt x="80911696" y="80645000"/>
                </a:cubicBezTo>
                <a:cubicBezTo>
                  <a:pt x="81059000" y="80645000"/>
                  <a:pt x="81178400" y="80762280"/>
                  <a:pt x="81178400" y="80906936"/>
                </a:cubicBezTo>
                <a:cubicBezTo>
                  <a:pt x="81178400" y="81051608"/>
                  <a:pt x="81059000" y="81168872"/>
                  <a:pt x="80911696" y="81168872"/>
                </a:cubicBezTo>
                <a:cubicBezTo>
                  <a:pt x="80764400" y="81168872"/>
                  <a:pt x="80645000" y="81051608"/>
                  <a:pt x="80645000" y="809069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7849416" y="-74590272"/>
            <a:ext cx="162228208" cy="161302704"/>
          </a:xfrm>
          <a:custGeom>
            <a:avLst/>
            <a:gdLst>
              <a:gd name="connsiteX0" fmla="*/ 80645000 w 162228208"/>
              <a:gd name="connsiteY0" fmla="*/ 80645000 h 161302704"/>
              <a:gd name="connsiteX1" fmla="*/ 81583216 w 162228208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228208" h="161302704">
                <a:moveTo>
                  <a:pt x="80645000" y="80645000"/>
                </a:moveTo>
                <a:lnTo>
                  <a:pt x="81583216" y="8064500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13100" y="6015038"/>
            <a:ext cx="90487" cy="88900"/>
          </a:xfrm>
          <a:custGeom>
            <a:avLst/>
            <a:gdLst>
              <a:gd name="connsiteX0" fmla="*/ 0 w 90487"/>
              <a:gd name="connsiteY0" fmla="*/ 44450 h 88900"/>
              <a:gd name="connsiteX1" fmla="*/ 45243 w 90487"/>
              <a:gd name="connsiteY1" fmla="*/ 0 h 88900"/>
              <a:gd name="connsiteX2" fmla="*/ 90487 w 90487"/>
              <a:gd name="connsiteY2" fmla="*/ 44450 h 88900"/>
              <a:gd name="connsiteX3" fmla="*/ 45243 w 90487"/>
              <a:gd name="connsiteY3" fmla="*/ 88900 h 88900"/>
              <a:gd name="connsiteX4" fmla="*/ 0 w 90487"/>
              <a:gd name="connsiteY4" fmla="*/ 444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487" h="88900">
                <a:moveTo>
                  <a:pt x="0" y="44450"/>
                </a:moveTo>
                <a:cubicBezTo>
                  <a:pt x="0" y="19900"/>
                  <a:pt x="20256" y="0"/>
                  <a:pt x="45243" y="0"/>
                </a:cubicBezTo>
                <a:cubicBezTo>
                  <a:pt x="70230" y="0"/>
                  <a:pt x="90487" y="19900"/>
                  <a:pt x="90487" y="44450"/>
                </a:cubicBezTo>
                <a:cubicBezTo>
                  <a:pt x="90487" y="68999"/>
                  <a:pt x="70230" y="88900"/>
                  <a:pt x="45243" y="88900"/>
                </a:cubicBezTo>
                <a:cubicBezTo>
                  <a:pt x="20256" y="88900"/>
                  <a:pt x="0" y="68999"/>
                  <a:pt x="0" y="44450"/>
                </a:cubicBezTo>
              </a:path>
            </a:pathLst>
          </a:custGeom>
          <a:solidFill>
            <a:srgbClr val="1F49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-77431904" y="-74629960"/>
            <a:ext cx="161380480" cy="161378896"/>
          </a:xfrm>
          <a:custGeom>
            <a:avLst/>
            <a:gdLst>
              <a:gd name="connsiteX0" fmla="*/ 80645000 w 161380480"/>
              <a:gd name="connsiteY0" fmla="*/ 80689448 h 161378896"/>
              <a:gd name="connsiteX1" fmla="*/ 80690240 w 161380480"/>
              <a:gd name="connsiteY1" fmla="*/ 80645000 h 161378896"/>
              <a:gd name="connsiteX2" fmla="*/ 80735488 w 161380480"/>
              <a:gd name="connsiteY2" fmla="*/ 80689448 h 161378896"/>
              <a:gd name="connsiteX3" fmla="*/ 80690240 w 161380480"/>
              <a:gd name="connsiteY3" fmla="*/ 80733904 h 161378896"/>
              <a:gd name="connsiteX4" fmla="*/ 80645000 w 161380480"/>
              <a:gd name="connsiteY4" fmla="*/ 80689448 h 161378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80480" h="161378896">
                <a:moveTo>
                  <a:pt x="80645000" y="80689448"/>
                </a:moveTo>
                <a:cubicBezTo>
                  <a:pt x="80645000" y="80664896"/>
                  <a:pt x="80665256" y="80645000"/>
                  <a:pt x="80690240" y="80645000"/>
                </a:cubicBezTo>
                <a:cubicBezTo>
                  <a:pt x="80715232" y="80645000"/>
                  <a:pt x="80735488" y="80664896"/>
                  <a:pt x="80735488" y="80689448"/>
                </a:cubicBezTo>
                <a:cubicBezTo>
                  <a:pt x="80735488" y="80714000"/>
                  <a:pt x="80715232" y="80733904"/>
                  <a:pt x="80690240" y="80733904"/>
                </a:cubicBezTo>
                <a:cubicBezTo>
                  <a:pt x="80665256" y="80733904"/>
                  <a:pt x="80645000" y="80714000"/>
                  <a:pt x="80645000" y="8068944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-76900088" y="-74852216"/>
            <a:ext cx="161823392" cy="161813872"/>
          </a:xfrm>
          <a:custGeom>
            <a:avLst/>
            <a:gdLst>
              <a:gd name="connsiteX0" fmla="*/ 80645000 w 161823392"/>
              <a:gd name="connsiteY0" fmla="*/ 80906936 h 161813872"/>
              <a:gd name="connsiteX1" fmla="*/ 80911696 w 161823392"/>
              <a:gd name="connsiteY1" fmla="*/ 80645000 h 161813872"/>
              <a:gd name="connsiteX2" fmla="*/ 81178400 w 161823392"/>
              <a:gd name="connsiteY2" fmla="*/ 80906936 h 161813872"/>
              <a:gd name="connsiteX3" fmla="*/ 80911696 w 161823392"/>
              <a:gd name="connsiteY3" fmla="*/ 81168872 h 161813872"/>
              <a:gd name="connsiteX4" fmla="*/ 80645000 w 161823392"/>
              <a:gd name="connsiteY4" fmla="*/ 80906936 h 16181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823392" h="161813872">
                <a:moveTo>
                  <a:pt x="80645000" y="80906936"/>
                </a:moveTo>
                <a:cubicBezTo>
                  <a:pt x="80645000" y="80762280"/>
                  <a:pt x="80764400" y="80645000"/>
                  <a:pt x="80911696" y="80645000"/>
                </a:cubicBezTo>
                <a:cubicBezTo>
                  <a:pt x="81059000" y="80645000"/>
                  <a:pt x="81178400" y="80762280"/>
                  <a:pt x="81178400" y="80906936"/>
                </a:cubicBezTo>
                <a:cubicBezTo>
                  <a:pt x="81178400" y="81051608"/>
                  <a:pt x="81059000" y="81168872"/>
                  <a:pt x="80911696" y="81168872"/>
                </a:cubicBezTo>
                <a:cubicBezTo>
                  <a:pt x="80764400" y="81168872"/>
                  <a:pt x="80645000" y="81051608"/>
                  <a:pt x="80645000" y="809069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-76355576" y="-74590272"/>
            <a:ext cx="162228208" cy="161302704"/>
          </a:xfrm>
          <a:custGeom>
            <a:avLst/>
            <a:gdLst>
              <a:gd name="connsiteX0" fmla="*/ 80645000 w 162228208"/>
              <a:gd name="connsiteY0" fmla="*/ 80645000 h 161302704"/>
              <a:gd name="connsiteX1" fmla="*/ 81583216 w 162228208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228208" h="161302704">
                <a:moveTo>
                  <a:pt x="80645000" y="80645000"/>
                </a:moveTo>
                <a:lnTo>
                  <a:pt x="81583216" y="8064500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-75406248" y="-74852216"/>
            <a:ext cx="161821808" cy="161813872"/>
          </a:xfrm>
          <a:custGeom>
            <a:avLst/>
            <a:gdLst>
              <a:gd name="connsiteX0" fmla="*/ 80645000 w 161821808"/>
              <a:gd name="connsiteY0" fmla="*/ 80906936 h 161813872"/>
              <a:gd name="connsiteX1" fmla="*/ 80910904 w 161821808"/>
              <a:gd name="connsiteY1" fmla="*/ 80645000 h 161813872"/>
              <a:gd name="connsiteX2" fmla="*/ 81176816 w 161821808"/>
              <a:gd name="connsiteY2" fmla="*/ 80906936 h 161813872"/>
              <a:gd name="connsiteX3" fmla="*/ 80910904 w 161821808"/>
              <a:gd name="connsiteY3" fmla="*/ 81168872 h 161813872"/>
              <a:gd name="connsiteX4" fmla="*/ 80645000 w 161821808"/>
              <a:gd name="connsiteY4" fmla="*/ 80906936 h 16181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821808" h="161813872">
                <a:moveTo>
                  <a:pt x="80645000" y="80906936"/>
                </a:moveTo>
                <a:cubicBezTo>
                  <a:pt x="80645000" y="80762280"/>
                  <a:pt x="80764048" y="80645000"/>
                  <a:pt x="80910904" y="80645000"/>
                </a:cubicBezTo>
                <a:cubicBezTo>
                  <a:pt x="81057760" y="80645000"/>
                  <a:pt x="81176816" y="80762280"/>
                  <a:pt x="81176816" y="80906936"/>
                </a:cubicBezTo>
                <a:cubicBezTo>
                  <a:pt x="81176816" y="81051608"/>
                  <a:pt x="81057760" y="81168872"/>
                  <a:pt x="80910904" y="81168872"/>
                </a:cubicBezTo>
                <a:cubicBezTo>
                  <a:pt x="80764048" y="81168872"/>
                  <a:pt x="80645000" y="81051608"/>
                  <a:pt x="80645000" y="809069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-73912416" y="-74852216"/>
            <a:ext cx="161821808" cy="161813872"/>
          </a:xfrm>
          <a:custGeom>
            <a:avLst/>
            <a:gdLst>
              <a:gd name="connsiteX0" fmla="*/ 80645000 w 161821808"/>
              <a:gd name="connsiteY0" fmla="*/ 80906936 h 161813872"/>
              <a:gd name="connsiteX1" fmla="*/ 80910904 w 161821808"/>
              <a:gd name="connsiteY1" fmla="*/ 80645000 h 161813872"/>
              <a:gd name="connsiteX2" fmla="*/ 81176816 w 161821808"/>
              <a:gd name="connsiteY2" fmla="*/ 80906936 h 161813872"/>
              <a:gd name="connsiteX3" fmla="*/ 80910904 w 161821808"/>
              <a:gd name="connsiteY3" fmla="*/ 81168872 h 161813872"/>
              <a:gd name="connsiteX4" fmla="*/ 80645000 w 161821808"/>
              <a:gd name="connsiteY4" fmla="*/ 80906936 h 161813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821808" h="161813872">
                <a:moveTo>
                  <a:pt x="80645000" y="80906936"/>
                </a:moveTo>
                <a:cubicBezTo>
                  <a:pt x="80645000" y="80762280"/>
                  <a:pt x="80764048" y="80645000"/>
                  <a:pt x="80910904" y="80645000"/>
                </a:cubicBezTo>
                <a:cubicBezTo>
                  <a:pt x="81057760" y="80645000"/>
                  <a:pt x="81176816" y="80762280"/>
                  <a:pt x="81176816" y="80906936"/>
                </a:cubicBezTo>
                <a:cubicBezTo>
                  <a:pt x="81176816" y="81051608"/>
                  <a:pt x="81057760" y="81168872"/>
                  <a:pt x="80910904" y="81168872"/>
                </a:cubicBezTo>
                <a:cubicBezTo>
                  <a:pt x="80764048" y="81168872"/>
                  <a:pt x="80645000" y="81051608"/>
                  <a:pt x="80645000" y="8090693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-74863328" y="-74590272"/>
            <a:ext cx="162228208" cy="161302704"/>
          </a:xfrm>
          <a:custGeom>
            <a:avLst/>
            <a:gdLst>
              <a:gd name="connsiteX0" fmla="*/ 80645000 w 162228208"/>
              <a:gd name="connsiteY0" fmla="*/ 80645000 h 161302704"/>
              <a:gd name="connsiteX1" fmla="*/ 81583216 w 162228208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228208" h="161302704">
                <a:moveTo>
                  <a:pt x="80645000" y="80645000"/>
                </a:moveTo>
                <a:lnTo>
                  <a:pt x="81583216" y="8064500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-78738416" y="-74590272"/>
            <a:ext cx="161629728" cy="161302704"/>
          </a:xfrm>
          <a:custGeom>
            <a:avLst/>
            <a:gdLst>
              <a:gd name="connsiteX0" fmla="*/ 80984728 w 161629728"/>
              <a:gd name="connsiteY0" fmla="*/ 80645000 h 161302704"/>
              <a:gd name="connsiteX1" fmla="*/ 80645000 w 161629728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629728" h="161302704">
                <a:moveTo>
                  <a:pt x="80984728" y="80645000"/>
                </a:moveTo>
                <a:lnTo>
                  <a:pt x="80645000" y="8064500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-73363136" y="-74590272"/>
            <a:ext cx="161629728" cy="161302704"/>
          </a:xfrm>
          <a:custGeom>
            <a:avLst/>
            <a:gdLst>
              <a:gd name="connsiteX0" fmla="*/ 80984728 w 161629728"/>
              <a:gd name="connsiteY0" fmla="*/ 80645000 h 161302704"/>
              <a:gd name="connsiteX1" fmla="*/ 80645000 w 161629728"/>
              <a:gd name="connsiteY1" fmla="*/ 80645000 h 16130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629728" h="161302704">
                <a:moveTo>
                  <a:pt x="80984728" y="80645000"/>
                </a:moveTo>
                <a:lnTo>
                  <a:pt x="80645000" y="80645000"/>
                </a:lnTo>
              </a:path>
            </a:pathLst>
          </a:custGeom>
          <a:ln w="12700">
            <a:solidFill>
              <a:srgbClr val="1F497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1384300"/>
            <a:ext cx="5473700" cy="190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" y="152400"/>
            <a:ext cx="75311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 Agent-Environment Interface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739900" y="3657600"/>
            <a:ext cx="6515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04800" algn="l"/>
                <a:tab pos="317500" algn="l"/>
              </a:tabLst>
            </a:pP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environment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interact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steps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=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2,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</a:t>
            </a:r>
          </a:p>
          <a:p>
            <a:pPr>
              <a:lnSpc>
                <a:spcPts val="3000"/>
              </a:lnSpc>
              <a:tabLst>
                <a:tab pos="3048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observes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step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∈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>
              <a:lnSpc>
                <a:spcPts val="3000"/>
              </a:lnSpc>
              <a:tabLst>
                <a:tab pos="3048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produces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action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step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∈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057400" y="4813300"/>
            <a:ext cx="2120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gets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resulting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reward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470400" y="4813300"/>
            <a:ext cx="71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+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∈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ℜ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057400" y="5168900"/>
            <a:ext cx="2806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resulting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8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+</a:t>
            </a:r>
            <a:r>
              <a:rPr lang="en-US" altLang="zh-CN" sz="110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295400" y="5803900"/>
            <a:ext cx="368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...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425700" y="5880100"/>
            <a:ext cx="584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302000" y="5664200"/>
            <a:ext cx="406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810000" y="5816600"/>
            <a:ext cx="406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279900" y="5969000"/>
            <a:ext cx="419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749800" y="5664200"/>
            <a:ext cx="406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283200" y="5816600"/>
            <a:ext cx="406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816600" y="5969000"/>
            <a:ext cx="419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248400" y="5702300"/>
            <a:ext cx="965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+3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+3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264400" y="5829300"/>
            <a:ext cx="749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sz="21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+3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88900" y="6591300"/>
            <a:ext cx="2006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 Sutton &amp; Barto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50975" y="6483033"/>
            <a:ext cx="6223000" cy="12700"/>
          </a:xfrm>
          <a:custGeom>
            <a:avLst/>
            <a:gdLst>
              <a:gd name="connsiteX0" fmla="*/ 0 w 6223000"/>
              <a:gd name="connsiteY0" fmla="*/ 0 h 12700"/>
              <a:gd name="connsiteX1" fmla="*/ 1555750 w 6223000"/>
              <a:gd name="connsiteY1" fmla="*/ 0 h 12700"/>
              <a:gd name="connsiteX2" fmla="*/ 3111500 w 6223000"/>
              <a:gd name="connsiteY2" fmla="*/ 0 h 12700"/>
              <a:gd name="connsiteX3" fmla="*/ 4667250 w 6223000"/>
              <a:gd name="connsiteY3" fmla="*/ 0 h 12700"/>
              <a:gd name="connsiteX4" fmla="*/ 6223000 w 6223000"/>
              <a:gd name="connsiteY4" fmla="*/ 0 h 12700"/>
              <a:gd name="connsiteX5" fmla="*/ 6223000 w 6223000"/>
              <a:gd name="connsiteY5" fmla="*/ 12700 h 12700"/>
              <a:gd name="connsiteX6" fmla="*/ 4667250 w 6223000"/>
              <a:gd name="connsiteY6" fmla="*/ 12700 h 12700"/>
              <a:gd name="connsiteX7" fmla="*/ 3111500 w 6223000"/>
              <a:gd name="connsiteY7" fmla="*/ 12700 h 12700"/>
              <a:gd name="connsiteX8" fmla="*/ 1555750 w 6223000"/>
              <a:gd name="connsiteY8" fmla="*/ 12700 h 12700"/>
              <a:gd name="connsiteX9" fmla="*/ 0 w 6223000"/>
              <a:gd name="connsiteY9" fmla="*/ 12700 h 12700"/>
              <a:gd name="connsiteX10" fmla="*/ 0 w 6223000"/>
              <a:gd name="connsiteY10" fmla="*/ 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223000" h="12700">
                <a:moveTo>
                  <a:pt x="0" y="0"/>
                </a:moveTo>
                <a:lnTo>
                  <a:pt x="1555750" y="0"/>
                </a:lnTo>
                <a:lnTo>
                  <a:pt x="3111500" y="0"/>
                </a:lnTo>
                <a:lnTo>
                  <a:pt x="4667250" y="0"/>
                </a:lnTo>
                <a:lnTo>
                  <a:pt x="6223000" y="0"/>
                </a:lnTo>
                <a:lnTo>
                  <a:pt x="6223000" y="12700"/>
                </a:lnTo>
                <a:lnTo>
                  <a:pt x="4667250" y="12700"/>
                </a:lnTo>
                <a:lnTo>
                  <a:pt x="3111500" y="12700"/>
                </a:lnTo>
                <a:lnTo>
                  <a:pt x="1555750" y="12700"/>
                </a:lnTo>
                <a:lnTo>
                  <a:pt x="0" y="12700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1117600"/>
            <a:ext cx="6629400" cy="501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54200" y="152400"/>
            <a:ext cx="54229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Reinforcement Learning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35100" y="6172200"/>
            <a:ext cx="6223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https://www.youtube.com/watch?v=4cgWya-wjgY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90600" y="1873250"/>
            <a:ext cx="7010400" cy="3259179"/>
          </a:xfrm>
          <a:custGeom>
            <a:avLst/>
            <a:gdLst>
              <a:gd name="connsiteX0" fmla="*/ 0 w 7010400"/>
              <a:gd name="connsiteY0" fmla="*/ 3259179 h 3259179"/>
              <a:gd name="connsiteX1" fmla="*/ 7010400 w 7010400"/>
              <a:gd name="connsiteY1" fmla="*/ 3259179 h 3259179"/>
              <a:gd name="connsiteX2" fmla="*/ 7010400 w 7010400"/>
              <a:gd name="connsiteY2" fmla="*/ 0 h 3259179"/>
              <a:gd name="connsiteX3" fmla="*/ 0 w 7010400"/>
              <a:gd name="connsiteY3" fmla="*/ 0 h 3259179"/>
              <a:gd name="connsiteX4" fmla="*/ 0 w 7010400"/>
              <a:gd name="connsiteY4" fmla="*/ 3259179 h 3259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10400" h="3259179">
                <a:moveTo>
                  <a:pt x="0" y="3259179"/>
                </a:moveTo>
                <a:lnTo>
                  <a:pt x="7010400" y="3259179"/>
                </a:lnTo>
                <a:lnTo>
                  <a:pt x="7010400" y="0"/>
                </a:lnTo>
                <a:lnTo>
                  <a:pt x="0" y="0"/>
                </a:lnTo>
                <a:lnTo>
                  <a:pt x="0" y="3259179"/>
                </a:lnTo>
              </a:path>
            </a:pathLst>
          </a:custGeom>
          <a:solidFill>
            <a:srgbClr val="EDED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563568832" y="-562686208"/>
            <a:ext cx="1136129280" cy="1132377984"/>
          </a:xfrm>
          <a:custGeom>
            <a:avLst/>
            <a:gdLst>
              <a:gd name="connsiteX0" fmla="*/ 564515008 w 1136129280"/>
              <a:gd name="connsiteY0" fmla="*/ 564515008 h 1132377984"/>
              <a:gd name="connsiteX1" fmla="*/ 571614272 w 1136129280"/>
              <a:gd name="connsiteY1" fmla="*/ 564515008 h 1132377984"/>
              <a:gd name="connsiteX2" fmla="*/ 571614272 w 1136129280"/>
              <a:gd name="connsiteY2" fmla="*/ 567863104 h 1132377984"/>
              <a:gd name="connsiteX3" fmla="*/ 564515008 w 1136129280"/>
              <a:gd name="connsiteY3" fmla="*/ 567863104 h 1132377984"/>
              <a:gd name="connsiteX4" fmla="*/ 564515008 w 1136129280"/>
              <a:gd name="connsiteY4" fmla="*/ 564515008 h 1132377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6129280" h="1132377984">
                <a:moveTo>
                  <a:pt x="564515008" y="564515008"/>
                </a:moveTo>
                <a:lnTo>
                  <a:pt x="571614272" y="564515008"/>
                </a:lnTo>
                <a:lnTo>
                  <a:pt x="571614272" y="567863104"/>
                </a:lnTo>
                <a:lnTo>
                  <a:pt x="564515008" y="567863104"/>
                </a:lnTo>
                <a:lnTo>
                  <a:pt x="564515008" y="5645150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05015" y="6076633"/>
            <a:ext cx="3048000" cy="12700"/>
          </a:xfrm>
          <a:custGeom>
            <a:avLst/>
            <a:gdLst>
              <a:gd name="connsiteX0" fmla="*/ 0 w 3048000"/>
              <a:gd name="connsiteY0" fmla="*/ 0 h 12700"/>
              <a:gd name="connsiteX1" fmla="*/ 1524000 w 3048000"/>
              <a:gd name="connsiteY1" fmla="*/ 0 h 12700"/>
              <a:gd name="connsiteX2" fmla="*/ 3048000 w 3048000"/>
              <a:gd name="connsiteY2" fmla="*/ 0 h 12700"/>
              <a:gd name="connsiteX3" fmla="*/ 3048000 w 3048000"/>
              <a:gd name="connsiteY3" fmla="*/ 12700 h 12700"/>
              <a:gd name="connsiteX4" fmla="*/ 1524000 w 3048000"/>
              <a:gd name="connsiteY4" fmla="*/ 12700 h 12700"/>
              <a:gd name="connsiteX5" fmla="*/ 0 w 3048000"/>
              <a:gd name="connsiteY5" fmla="*/ 12700 h 12700"/>
              <a:gd name="connsiteX6" fmla="*/ 0 w 3048000"/>
              <a:gd name="connsiteY6" fmla="*/ 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0" h="12700">
                <a:moveTo>
                  <a:pt x="0" y="0"/>
                </a:moveTo>
                <a:lnTo>
                  <a:pt x="1524000" y="0"/>
                </a:lnTo>
                <a:lnTo>
                  <a:pt x="3048000" y="0"/>
                </a:lnTo>
                <a:lnTo>
                  <a:pt x="3048000" y="12700"/>
                </a:lnTo>
                <a:lnTo>
                  <a:pt x="1524000" y="12700"/>
                </a:lnTo>
                <a:lnTo>
                  <a:pt x="0" y="12700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430215" y="6444933"/>
            <a:ext cx="6197600" cy="12700"/>
          </a:xfrm>
          <a:custGeom>
            <a:avLst/>
            <a:gdLst>
              <a:gd name="connsiteX0" fmla="*/ 0 w 6197600"/>
              <a:gd name="connsiteY0" fmla="*/ 0 h 12700"/>
              <a:gd name="connsiteX1" fmla="*/ 1549400 w 6197600"/>
              <a:gd name="connsiteY1" fmla="*/ 0 h 12700"/>
              <a:gd name="connsiteX2" fmla="*/ 3098800 w 6197600"/>
              <a:gd name="connsiteY2" fmla="*/ 0 h 12700"/>
              <a:gd name="connsiteX3" fmla="*/ 4648200 w 6197600"/>
              <a:gd name="connsiteY3" fmla="*/ 0 h 12700"/>
              <a:gd name="connsiteX4" fmla="*/ 6197600 w 6197600"/>
              <a:gd name="connsiteY4" fmla="*/ 0 h 12700"/>
              <a:gd name="connsiteX5" fmla="*/ 6197600 w 6197600"/>
              <a:gd name="connsiteY5" fmla="*/ 12700 h 12700"/>
              <a:gd name="connsiteX6" fmla="*/ 4648200 w 6197600"/>
              <a:gd name="connsiteY6" fmla="*/ 12700 h 12700"/>
              <a:gd name="connsiteX7" fmla="*/ 3098800 w 6197600"/>
              <a:gd name="connsiteY7" fmla="*/ 12700 h 12700"/>
              <a:gd name="connsiteX8" fmla="*/ 1549400 w 6197600"/>
              <a:gd name="connsiteY8" fmla="*/ 12700 h 12700"/>
              <a:gd name="connsiteX9" fmla="*/ 0 w 6197600"/>
              <a:gd name="connsiteY9" fmla="*/ 12700 h 12700"/>
              <a:gd name="connsiteX10" fmla="*/ 0 w 6197600"/>
              <a:gd name="connsiteY10" fmla="*/ 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197600" h="12700">
                <a:moveTo>
                  <a:pt x="0" y="0"/>
                </a:moveTo>
                <a:lnTo>
                  <a:pt x="1549400" y="0"/>
                </a:lnTo>
                <a:lnTo>
                  <a:pt x="3098800" y="0"/>
                </a:lnTo>
                <a:lnTo>
                  <a:pt x="4648200" y="0"/>
                </a:lnTo>
                <a:lnTo>
                  <a:pt x="6197600" y="0"/>
                </a:lnTo>
                <a:lnTo>
                  <a:pt x="6197600" y="12700"/>
                </a:lnTo>
                <a:lnTo>
                  <a:pt x="4648200" y="12700"/>
                </a:lnTo>
                <a:lnTo>
                  <a:pt x="3098800" y="12700"/>
                </a:lnTo>
                <a:lnTo>
                  <a:pt x="1549400" y="12700"/>
                </a:lnTo>
                <a:lnTo>
                  <a:pt x="0" y="12700"/>
                </a:lnTo>
                <a:lnTo>
                  <a:pt x="0" y="0"/>
                </a:lnTo>
              </a:path>
            </a:pathLst>
          </a:custGeom>
          <a:solidFill>
            <a:srgbClr val="00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1727200"/>
            <a:ext cx="7340600" cy="359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177800"/>
            <a:ext cx="76073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Inverse Reinforcement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4191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 policy from user demonstrations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22400" y="5359400"/>
            <a:ext cx="6184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23900" algn="l"/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Stanford Autonomous Helicopter</a:t>
            </a:r>
          </a:p>
          <a:p>
            <a:pPr>
              <a:lnSpc>
                <a:spcPts val="2800"/>
              </a:lnSpc>
              <a:tabLst>
                <a:tab pos="723900" algn="l"/>
                <a:tab pos="1574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http://heli.stanford.edu/</a:t>
            </a:r>
          </a:p>
          <a:p>
            <a:pPr>
              <a:lnSpc>
                <a:spcPts val="2800"/>
              </a:lnSpc>
              <a:tabLst>
                <a:tab pos="723900" algn="l"/>
                <a:tab pos="1574800" algn="l"/>
              </a:tabLst>
            </a:pPr>
            <a:r>
              <a:rPr lang="en-US" altLang="zh-CN" sz="2400" dirty="0" smtClean="0">
                <a:solidFill>
                  <a:srgbClr val="0000FF"/>
                </a:solidFill>
                <a:latin typeface="Calibri" pitchFamily="18" charset="0"/>
                <a:cs typeface="Calibri" pitchFamily="18" charset="0"/>
              </a:rPr>
              <a:t>https://www.youtube.com/watch?v=VCdxqn0fcnE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84300" y="2540000"/>
            <a:ext cx="63627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Framing a Learning Problem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46237" y="4838700"/>
            <a:ext cx="2165351" cy="966787"/>
          </a:xfrm>
          <a:custGeom>
            <a:avLst/>
            <a:gdLst>
              <a:gd name="connsiteX0" fmla="*/ 0 w 2165351"/>
              <a:gd name="connsiteY0" fmla="*/ 483393 h 966787"/>
              <a:gd name="connsiteX1" fmla="*/ 1082675 w 2165351"/>
              <a:gd name="connsiteY1" fmla="*/ 0 h 966787"/>
              <a:gd name="connsiteX2" fmla="*/ 2165351 w 2165351"/>
              <a:gd name="connsiteY2" fmla="*/ 483393 h 966787"/>
              <a:gd name="connsiteX3" fmla="*/ 1082675 w 2165351"/>
              <a:gd name="connsiteY3" fmla="*/ 966787 h 966787"/>
              <a:gd name="connsiteX4" fmla="*/ 0 w 2165351"/>
              <a:gd name="connsiteY4" fmla="*/ 483393 h 966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5351" h="966787">
                <a:moveTo>
                  <a:pt x="0" y="483393"/>
                </a:moveTo>
                <a:cubicBezTo>
                  <a:pt x="0" y="216423"/>
                  <a:pt x="484730" y="0"/>
                  <a:pt x="1082675" y="0"/>
                </a:cubicBezTo>
                <a:cubicBezTo>
                  <a:pt x="1680619" y="0"/>
                  <a:pt x="2165351" y="216423"/>
                  <a:pt x="2165351" y="483393"/>
                </a:cubicBezTo>
                <a:cubicBezTo>
                  <a:pt x="2165351" y="750365"/>
                  <a:pt x="1680619" y="966787"/>
                  <a:pt x="1082675" y="966787"/>
                </a:cubicBezTo>
                <a:cubicBezTo>
                  <a:pt x="484730" y="966787"/>
                  <a:pt x="0" y="750365"/>
                  <a:pt x="0" y="483393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-78998760" y="-75806304"/>
            <a:ext cx="163455344" cy="162256784"/>
          </a:xfrm>
          <a:custGeom>
            <a:avLst/>
            <a:gdLst>
              <a:gd name="connsiteX0" fmla="*/ 80645000 w 163455344"/>
              <a:gd name="connsiteY0" fmla="*/ 81128392 h 162256784"/>
              <a:gd name="connsiteX1" fmla="*/ 81727672 w 163455344"/>
              <a:gd name="connsiteY1" fmla="*/ 80645000 h 162256784"/>
              <a:gd name="connsiteX2" fmla="*/ 82810352 w 163455344"/>
              <a:gd name="connsiteY2" fmla="*/ 81128392 h 162256784"/>
              <a:gd name="connsiteX3" fmla="*/ 81727672 w 163455344"/>
              <a:gd name="connsiteY3" fmla="*/ 81611784 h 162256784"/>
              <a:gd name="connsiteX4" fmla="*/ 80645000 w 163455344"/>
              <a:gd name="connsiteY4" fmla="*/ 81128392 h 162256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455344" h="162256784">
                <a:moveTo>
                  <a:pt x="80645000" y="81128392"/>
                </a:moveTo>
                <a:cubicBezTo>
                  <a:pt x="80645000" y="80861424"/>
                  <a:pt x="81129736" y="80645000"/>
                  <a:pt x="81727672" y="80645000"/>
                </a:cubicBezTo>
                <a:cubicBezTo>
                  <a:pt x="82325624" y="80645000"/>
                  <a:pt x="82810352" y="80861424"/>
                  <a:pt x="82810352" y="81128392"/>
                </a:cubicBezTo>
                <a:cubicBezTo>
                  <a:pt x="82810352" y="81395368"/>
                  <a:pt x="82325624" y="81611784"/>
                  <a:pt x="81727672" y="81611784"/>
                </a:cubicBezTo>
                <a:cubicBezTo>
                  <a:pt x="81129736" y="81611784"/>
                  <a:pt x="80645000" y="81395368"/>
                  <a:pt x="80645000" y="8112839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-75431648" y="-76295248"/>
            <a:ext cx="163283904" cy="161699568"/>
          </a:xfrm>
          <a:custGeom>
            <a:avLst/>
            <a:gdLst>
              <a:gd name="connsiteX0" fmla="*/ 80645000 w 163283904"/>
              <a:gd name="connsiteY0" fmla="*/ 80645000 h 161699568"/>
              <a:gd name="connsiteX1" fmla="*/ 82638896 w 163283904"/>
              <a:gd name="connsiteY1" fmla="*/ 80645000 h 161699568"/>
              <a:gd name="connsiteX2" fmla="*/ 82638896 w 163283904"/>
              <a:gd name="connsiteY2" fmla="*/ 81054576 h 161699568"/>
              <a:gd name="connsiteX3" fmla="*/ 80645000 w 163283904"/>
              <a:gd name="connsiteY3" fmla="*/ 81054576 h 161699568"/>
              <a:gd name="connsiteX4" fmla="*/ 80645000 w 163283904"/>
              <a:gd name="connsiteY4" fmla="*/ 80645000 h 161699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283904" h="161699568">
                <a:moveTo>
                  <a:pt x="80645000" y="80645000"/>
                </a:moveTo>
                <a:lnTo>
                  <a:pt x="82638896" y="80645000"/>
                </a:lnTo>
                <a:lnTo>
                  <a:pt x="82638896" y="81054576"/>
                </a:lnTo>
                <a:lnTo>
                  <a:pt x="80645000" y="81054576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804237" y="4522787"/>
            <a:ext cx="1340850" cy="812351"/>
          </a:xfrm>
          <a:custGeom>
            <a:avLst/>
            <a:gdLst>
              <a:gd name="connsiteX0" fmla="*/ 14701 w 1340850"/>
              <a:gd name="connsiteY0" fmla="*/ 812351 h 812351"/>
              <a:gd name="connsiteX1" fmla="*/ 1274693 w 1340850"/>
              <a:gd name="connsiteY1" fmla="*/ 56357 h 812351"/>
              <a:gd name="connsiteX2" fmla="*/ 1289395 w 1340850"/>
              <a:gd name="connsiteY2" fmla="*/ 80859 h 812351"/>
              <a:gd name="connsiteX3" fmla="*/ 1340850 w 1340850"/>
              <a:gd name="connsiteY3" fmla="*/ 0 h 812351"/>
              <a:gd name="connsiteX4" fmla="*/ 1245289 w 1340850"/>
              <a:gd name="connsiteY4" fmla="*/ 7350 h 812351"/>
              <a:gd name="connsiteX5" fmla="*/ 1259992 w 1340850"/>
              <a:gd name="connsiteY5" fmla="*/ 31854 h 812351"/>
              <a:gd name="connsiteX6" fmla="*/ 0 w 1340850"/>
              <a:gd name="connsiteY6" fmla="*/ 787849 h 812351"/>
              <a:gd name="connsiteX7" fmla="*/ 14701 w 1340850"/>
              <a:gd name="connsiteY7" fmla="*/ 812351 h 812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340850" h="812351">
                <a:moveTo>
                  <a:pt x="14701" y="812351"/>
                </a:moveTo>
                <a:lnTo>
                  <a:pt x="1274693" y="56357"/>
                </a:lnTo>
                <a:lnTo>
                  <a:pt x="1289395" y="80859"/>
                </a:lnTo>
                <a:lnTo>
                  <a:pt x="1340850" y="0"/>
                </a:lnTo>
                <a:lnTo>
                  <a:pt x="1245289" y="7350"/>
                </a:lnTo>
                <a:lnTo>
                  <a:pt x="1259992" y="31854"/>
                </a:lnTo>
                <a:lnTo>
                  <a:pt x="0" y="787849"/>
                </a:lnTo>
                <a:lnTo>
                  <a:pt x="14701" y="81235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99075" y="5102225"/>
            <a:ext cx="1851025" cy="536575"/>
          </a:xfrm>
          <a:custGeom>
            <a:avLst/>
            <a:gdLst>
              <a:gd name="connsiteX0" fmla="*/ 0 w 1851025"/>
              <a:gd name="connsiteY0" fmla="*/ 268287 h 536575"/>
              <a:gd name="connsiteX1" fmla="*/ 925512 w 1851025"/>
              <a:gd name="connsiteY1" fmla="*/ 0 h 536575"/>
              <a:gd name="connsiteX2" fmla="*/ 1851025 w 1851025"/>
              <a:gd name="connsiteY2" fmla="*/ 268287 h 536575"/>
              <a:gd name="connsiteX3" fmla="*/ 925512 w 1851025"/>
              <a:gd name="connsiteY3" fmla="*/ 536575 h 536575"/>
              <a:gd name="connsiteX4" fmla="*/ 0 w 1851025"/>
              <a:gd name="connsiteY4" fmla="*/ 268287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1025" h="536575">
                <a:moveTo>
                  <a:pt x="0" y="268287"/>
                </a:moveTo>
                <a:cubicBezTo>
                  <a:pt x="0" y="120116"/>
                  <a:pt x="414365" y="0"/>
                  <a:pt x="925512" y="0"/>
                </a:cubicBezTo>
                <a:cubicBezTo>
                  <a:pt x="1436659" y="0"/>
                  <a:pt x="1851025" y="120116"/>
                  <a:pt x="1851025" y="268287"/>
                </a:cubicBezTo>
                <a:cubicBezTo>
                  <a:pt x="1851025" y="416458"/>
                  <a:pt x="1436659" y="536575"/>
                  <a:pt x="925512" y="536575"/>
                </a:cubicBezTo>
                <a:cubicBezTo>
                  <a:pt x="414365" y="536575"/>
                  <a:pt x="0" y="416458"/>
                  <a:pt x="0" y="268287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-75345928" y="-75542776"/>
            <a:ext cx="163141024" cy="161826576"/>
          </a:xfrm>
          <a:custGeom>
            <a:avLst/>
            <a:gdLst>
              <a:gd name="connsiteX0" fmla="*/ 80645000 w 163141024"/>
              <a:gd name="connsiteY0" fmla="*/ 80913288 h 161826576"/>
              <a:gd name="connsiteX1" fmla="*/ 81570512 w 163141024"/>
              <a:gd name="connsiteY1" fmla="*/ 80645000 h 161826576"/>
              <a:gd name="connsiteX2" fmla="*/ 82496024 w 163141024"/>
              <a:gd name="connsiteY2" fmla="*/ 80913288 h 161826576"/>
              <a:gd name="connsiteX3" fmla="*/ 81570512 w 163141024"/>
              <a:gd name="connsiteY3" fmla="*/ 81181576 h 161826576"/>
              <a:gd name="connsiteX4" fmla="*/ 80645000 w 163141024"/>
              <a:gd name="connsiteY4" fmla="*/ 80913288 h 161826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141024" h="161826576">
                <a:moveTo>
                  <a:pt x="80645000" y="80913288"/>
                </a:moveTo>
                <a:cubicBezTo>
                  <a:pt x="80645000" y="80765120"/>
                  <a:pt x="81059368" y="80645000"/>
                  <a:pt x="81570512" y="80645000"/>
                </a:cubicBezTo>
                <a:cubicBezTo>
                  <a:pt x="82081656" y="80645000"/>
                  <a:pt x="82496024" y="80765120"/>
                  <a:pt x="82496024" y="80913288"/>
                </a:cubicBezTo>
                <a:cubicBezTo>
                  <a:pt x="82496024" y="81061456"/>
                  <a:pt x="82081656" y="81181576"/>
                  <a:pt x="81570512" y="81181576"/>
                </a:cubicBezTo>
                <a:cubicBezTo>
                  <a:pt x="81059368" y="81181576"/>
                  <a:pt x="80645000" y="81061456"/>
                  <a:pt x="80645000" y="809132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-75425296" y="-74672824"/>
            <a:ext cx="163283904" cy="162004368"/>
          </a:xfrm>
          <a:custGeom>
            <a:avLst/>
            <a:gdLst>
              <a:gd name="connsiteX0" fmla="*/ 80645000 w 163283904"/>
              <a:gd name="connsiteY0" fmla="*/ 80645000 h 162004368"/>
              <a:gd name="connsiteX1" fmla="*/ 82638896 w 163283904"/>
              <a:gd name="connsiteY1" fmla="*/ 80645000 h 162004368"/>
              <a:gd name="connsiteX2" fmla="*/ 82638896 w 163283904"/>
              <a:gd name="connsiteY2" fmla="*/ 81359376 h 162004368"/>
              <a:gd name="connsiteX3" fmla="*/ 80645000 w 163283904"/>
              <a:gd name="connsiteY3" fmla="*/ 81359376 h 162004368"/>
              <a:gd name="connsiteX4" fmla="*/ 80645000 w 163283904"/>
              <a:gd name="connsiteY4" fmla="*/ 80645000 h 162004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283904" h="162004368">
                <a:moveTo>
                  <a:pt x="80645000" y="80645000"/>
                </a:moveTo>
                <a:lnTo>
                  <a:pt x="82638896" y="80645000"/>
                </a:lnTo>
                <a:lnTo>
                  <a:pt x="82638896" y="81359376"/>
                </a:lnTo>
                <a:lnTo>
                  <a:pt x="80645000" y="81359376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78193" y="4758731"/>
            <a:ext cx="85651" cy="343494"/>
          </a:xfrm>
          <a:custGeom>
            <a:avLst/>
            <a:gdLst>
              <a:gd name="connsiteX0" fmla="*/ 46381 w 85651"/>
              <a:gd name="connsiteY0" fmla="*/ 0 h 343494"/>
              <a:gd name="connsiteX1" fmla="*/ 57100 w 85651"/>
              <a:gd name="connsiteY1" fmla="*/ 257248 h 343494"/>
              <a:gd name="connsiteX2" fmla="*/ 85651 w 85651"/>
              <a:gd name="connsiteY2" fmla="*/ 256058 h 343494"/>
              <a:gd name="connsiteX3" fmla="*/ 46394 w 85651"/>
              <a:gd name="connsiteY3" fmla="*/ 343494 h 343494"/>
              <a:gd name="connsiteX4" fmla="*/ 0 w 85651"/>
              <a:gd name="connsiteY4" fmla="*/ 259628 h 343494"/>
              <a:gd name="connsiteX5" fmla="*/ 28550 w 85651"/>
              <a:gd name="connsiteY5" fmla="*/ 258438 h 343494"/>
              <a:gd name="connsiteX6" fmla="*/ 17832 w 85651"/>
              <a:gd name="connsiteY6" fmla="*/ 1188 h 343494"/>
              <a:gd name="connsiteX7" fmla="*/ 46381 w 85651"/>
              <a:gd name="connsiteY7" fmla="*/ 0 h 343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5651" h="343494">
                <a:moveTo>
                  <a:pt x="46381" y="0"/>
                </a:moveTo>
                <a:lnTo>
                  <a:pt x="57100" y="257248"/>
                </a:lnTo>
                <a:lnTo>
                  <a:pt x="85651" y="256058"/>
                </a:lnTo>
                <a:lnTo>
                  <a:pt x="46394" y="343494"/>
                </a:lnTo>
                <a:lnTo>
                  <a:pt x="0" y="259628"/>
                </a:lnTo>
                <a:lnTo>
                  <a:pt x="28550" y="258438"/>
                </a:lnTo>
                <a:lnTo>
                  <a:pt x="17832" y="1188"/>
                </a:lnTo>
                <a:lnTo>
                  <a:pt x="4638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175840" y="5638460"/>
            <a:ext cx="85700" cy="333714"/>
          </a:xfrm>
          <a:custGeom>
            <a:avLst/>
            <a:gdLst>
              <a:gd name="connsiteX0" fmla="*/ 34463 w 85700"/>
              <a:gd name="connsiteY0" fmla="*/ 0 h 333714"/>
              <a:gd name="connsiteX1" fmla="*/ 28567 w 85700"/>
              <a:gd name="connsiteY1" fmla="*/ 247674 h 333714"/>
              <a:gd name="connsiteX2" fmla="*/ 0 w 85700"/>
              <a:gd name="connsiteY2" fmla="*/ 246993 h 333714"/>
              <a:gd name="connsiteX3" fmla="*/ 40809 w 85700"/>
              <a:gd name="connsiteY3" fmla="*/ 333714 h 333714"/>
              <a:gd name="connsiteX4" fmla="*/ 85700 w 85700"/>
              <a:gd name="connsiteY4" fmla="*/ 249034 h 333714"/>
              <a:gd name="connsiteX5" fmla="*/ 57134 w 85700"/>
              <a:gd name="connsiteY5" fmla="*/ 248354 h 333714"/>
              <a:gd name="connsiteX6" fmla="*/ 63031 w 85700"/>
              <a:gd name="connsiteY6" fmla="*/ 680 h 333714"/>
              <a:gd name="connsiteX7" fmla="*/ 34463 w 85700"/>
              <a:gd name="connsiteY7" fmla="*/ 0 h 3337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5700" h="333714">
                <a:moveTo>
                  <a:pt x="34463" y="0"/>
                </a:moveTo>
                <a:lnTo>
                  <a:pt x="28567" y="247674"/>
                </a:lnTo>
                <a:lnTo>
                  <a:pt x="0" y="246993"/>
                </a:lnTo>
                <a:lnTo>
                  <a:pt x="40809" y="333714"/>
                </a:lnTo>
                <a:lnTo>
                  <a:pt x="85700" y="249034"/>
                </a:lnTo>
                <a:lnTo>
                  <a:pt x="57134" y="248354"/>
                </a:lnTo>
                <a:lnTo>
                  <a:pt x="63031" y="680"/>
                </a:lnTo>
                <a:lnTo>
                  <a:pt x="344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803279" y="5311264"/>
            <a:ext cx="1416420" cy="1018098"/>
          </a:xfrm>
          <a:custGeom>
            <a:avLst/>
            <a:gdLst>
              <a:gd name="connsiteX0" fmla="*/ 16617 w 1416420"/>
              <a:gd name="connsiteY0" fmla="*/ 0 h 1018098"/>
              <a:gd name="connsiteX1" fmla="*/ 1354987 w 1416420"/>
              <a:gd name="connsiteY1" fmla="*/ 956625 h 1018098"/>
              <a:gd name="connsiteX2" fmla="*/ 1371603 w 1416420"/>
              <a:gd name="connsiteY2" fmla="*/ 933378 h 1018098"/>
              <a:gd name="connsiteX3" fmla="*/ 1416420 w 1416420"/>
              <a:gd name="connsiteY3" fmla="*/ 1018098 h 1018098"/>
              <a:gd name="connsiteX4" fmla="*/ 1321755 w 1416420"/>
              <a:gd name="connsiteY4" fmla="*/ 1003120 h 1018098"/>
              <a:gd name="connsiteX5" fmla="*/ 1338371 w 1416420"/>
              <a:gd name="connsiteY5" fmla="*/ 979872 h 1018098"/>
              <a:gd name="connsiteX6" fmla="*/ 0 w 1416420"/>
              <a:gd name="connsiteY6" fmla="*/ 23247 h 1018098"/>
              <a:gd name="connsiteX7" fmla="*/ 16617 w 1416420"/>
              <a:gd name="connsiteY7" fmla="*/ 0 h 1018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16420" h="1018098">
                <a:moveTo>
                  <a:pt x="16617" y="0"/>
                </a:moveTo>
                <a:lnTo>
                  <a:pt x="1354987" y="956625"/>
                </a:lnTo>
                <a:lnTo>
                  <a:pt x="1371603" y="933378"/>
                </a:lnTo>
                <a:lnTo>
                  <a:pt x="1416420" y="1018098"/>
                </a:lnTo>
                <a:lnTo>
                  <a:pt x="1321755" y="1003120"/>
                </a:lnTo>
                <a:lnTo>
                  <a:pt x="1338371" y="979872"/>
                </a:lnTo>
                <a:lnTo>
                  <a:pt x="0" y="23247"/>
                </a:lnTo>
                <a:lnTo>
                  <a:pt x="1661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4305300"/>
            <a:ext cx="2171700" cy="609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5918200"/>
            <a:ext cx="2171700" cy="901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254000"/>
            <a:ext cx="70993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dirty="0" smtClean="0"/>
              <a:t>	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Designing a Learning 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Choose the training experience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Choose exactly what is to be learned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i.e. the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target function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Choose how to represent the target function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Choose a learning algorithm to infer the target 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function from the experience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295900" y="4483100"/>
            <a:ext cx="13716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Knowledge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55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Performance</a:t>
            </a:r>
          </a:p>
          <a:p>
            <a:pPr>
              <a:lnSpc>
                <a:spcPts val="2100"/>
              </a:lnSpc>
              <a:tabLst>
                <a:tab pos="355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Element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8900" y="5105400"/>
            <a:ext cx="32385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955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Environment/</a:t>
            </a:r>
          </a:p>
          <a:p>
            <a:pPr>
              <a:lnSpc>
                <a:spcPts val="2100"/>
              </a:lnSpc>
              <a:tabLst>
                <a:tab pos="1955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Experience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9558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slide by Ray Mooney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68700" y="4495800"/>
            <a:ext cx="12192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Training data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Testing data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330200"/>
            <a:ext cx="7899400" cy="607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	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Training vs. Test Distribution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We generally assume that the training and 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test examples are independently drawn from 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 same overall distribution of data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We call this “i.i.d” which stands for “independent 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	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 identically distributed”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If examples are not independent, requires 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b="1" i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collective classification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If test distribution is different, requires 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3200" b="1" i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transfer learning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1790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304800"/>
            <a:ext cx="7442200" cy="514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dirty="0" smtClean="0"/>
              <a:t>			</a:t>
            </a:r>
            <a:r>
              <a:rPr lang="en-US" altLang="zh-CN" sz="4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ML in a Nutshell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Tens of thousands of machine learning 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algorithms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Hundreds new every year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Every ML algorithm has three components: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Representation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Optimization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2146300" algn="l"/>
              </a:tabLst>
            </a:pPr>
            <a:r>
              <a:rPr lang="en-US" altLang="zh-CN" dirty="0" smtClean="0"/>
              <a:t>		</a:t>
            </a: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Evaluation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2070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Pedro Domingos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2000" y="292100"/>
            <a:ext cx="76073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4699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Various Function Representations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69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Numerical functions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Linear regression</a:t>
            </a:r>
          </a:p>
          <a:p>
            <a:pPr>
              <a:lnSpc>
                <a:spcPts val="22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Neural networks</a:t>
            </a:r>
          </a:p>
          <a:p>
            <a:pPr>
              <a:lnSpc>
                <a:spcPts val="22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Support vector machines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Symbolic functions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Decision trees</a:t>
            </a:r>
          </a:p>
          <a:p>
            <a:pPr>
              <a:lnSpc>
                <a:spcPts val="22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Rules in propositional logic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Rules in first-order predicate logic</a:t>
            </a:r>
          </a:p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Instance-based functions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Nearest-neighbor</a:t>
            </a:r>
          </a:p>
          <a:p>
            <a:pPr>
              <a:lnSpc>
                <a:spcPts val="22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Case-based</a:t>
            </a:r>
          </a:p>
          <a:p>
            <a:pPr>
              <a:lnSpc>
                <a:spcPts val="2300"/>
              </a:lnSpc>
              <a:tabLst>
                <a:tab pos="469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Probabilistic Graphical Models</a:t>
            </a:r>
          </a:p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Naïve Bayes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31900" y="5092700"/>
            <a:ext cx="1270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11300" y="5080000"/>
            <a:ext cx="41529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Bayesian networks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Hidden-Markov Models  (HMMs)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Probabilistic Context Free Grammars (PCFGs)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Markov networks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591300"/>
            <a:ext cx="1790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51259" y="422339"/>
            <a:ext cx="8079581" cy="49051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Books &amp; Resources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1262876"/>
            <a:ext cx="7962900" cy="5290324"/>
          </a:xfrm>
        </p:spPr>
        <p:txBody>
          <a:bodyPr rtlCol="0">
            <a:normAutofit/>
          </a:bodyPr>
          <a:lstStyle/>
          <a:p>
            <a:pPr>
              <a:buNone/>
              <a:defRPr/>
            </a:pPr>
            <a:r>
              <a:rPr lang="en-US" b="1" u="sng" dirty="0" smtClean="0"/>
              <a:t>Text/Reference Book:</a:t>
            </a:r>
            <a:r>
              <a:rPr lang="en-US" dirty="0" smtClean="0"/>
              <a:t>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Machine Learning by </a:t>
            </a:r>
          </a:p>
          <a:p>
            <a:pPr marL="0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     Tom Mitchell</a:t>
            </a:r>
          </a:p>
          <a:p>
            <a:pPr>
              <a:defRPr/>
            </a:pPr>
            <a:endParaRPr lang="en-US" dirty="0" smtClean="0"/>
          </a:p>
          <a:p>
            <a:pPr>
              <a:buNone/>
              <a:defRPr/>
            </a:pPr>
            <a:endParaRPr lang="en-US" dirty="0" smtClean="0"/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sz="1900" dirty="0" smtClean="0"/>
              <a:t>Slides will be provided through Google classroom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70D4B6-44C9-4A91-BDFD-697B8D016507}" type="slidenum">
              <a:rPr lang="en-US" altLang="en-US" sz="900">
                <a:solidFill>
                  <a:srgbClr val="898989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900">
              <a:solidFill>
                <a:srgbClr val="898989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00200"/>
            <a:ext cx="2376000" cy="37525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00" y="241300"/>
            <a:ext cx="7531100" cy="679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	</a:t>
            </a:r>
            <a:r>
              <a:rPr lang="en-US" altLang="zh-CN" sz="4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Various Search/Optimization </a:t>
            </a:r>
          </a:p>
          <a:p>
            <a:pPr>
              <a:lnSpc>
                <a:spcPts val="48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		</a:t>
            </a:r>
            <a:r>
              <a:rPr lang="en-US" altLang="zh-CN" sz="4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Algorithms</a:t>
            </a:r>
          </a:p>
          <a:p>
            <a:pPr>
              <a:lnSpc>
                <a:spcPts val="20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Gradient descent</a:t>
            </a:r>
          </a:p>
          <a:p>
            <a:pPr>
              <a:lnSpc>
                <a:spcPts val="25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Perceptron</a:t>
            </a:r>
          </a:p>
          <a:p>
            <a:pPr>
              <a:lnSpc>
                <a:spcPts val="26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Backpropagation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Dynamic Programming</a:t>
            </a:r>
          </a:p>
          <a:p>
            <a:pPr>
              <a:lnSpc>
                <a:spcPts val="26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HMM Learning</a:t>
            </a:r>
          </a:p>
          <a:p>
            <a:pPr>
              <a:lnSpc>
                <a:spcPts val="26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PCFG Learning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Divide and Conquer</a:t>
            </a:r>
          </a:p>
          <a:p>
            <a:pPr>
              <a:lnSpc>
                <a:spcPts val="25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Decision tree induction</a:t>
            </a:r>
          </a:p>
          <a:p>
            <a:pPr>
              <a:lnSpc>
                <a:spcPts val="26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Rule learning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Evolutionary Computation</a:t>
            </a:r>
          </a:p>
          <a:p>
            <a:pPr>
              <a:lnSpc>
                <a:spcPts val="25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Genetic Algorithms (GAs)</a:t>
            </a:r>
          </a:p>
          <a:p>
            <a:pPr>
              <a:lnSpc>
                <a:spcPts val="27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Genetic Programming (GP)</a:t>
            </a:r>
          </a:p>
          <a:p>
            <a:pPr>
              <a:lnSpc>
                <a:spcPts val="26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Neuro-evolution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57200" algn="l"/>
                <a:tab pos="914400" algn="l"/>
                <a:tab pos="1536700" algn="l"/>
                <a:tab pos="33528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1231900"/>
            <a:ext cx="114300" cy="424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89000" y="304800"/>
            <a:ext cx="48895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2463800" algn="l"/>
              </a:tabLst>
            </a:pPr>
            <a:r>
              <a:rPr lang="en-US" altLang="zh-CN" dirty="0" smtClean="0"/>
              <a:t>	</a:t>
            </a:r>
            <a:r>
              <a:rPr lang="en-US" altLang="zh-CN" sz="4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Evaluation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Accuracy</a:t>
            </a:r>
          </a:p>
          <a:p>
            <a:pPr>
              <a:lnSpc>
                <a:spcPts val="34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Precision and recall</a:t>
            </a:r>
          </a:p>
          <a:p>
            <a:pPr>
              <a:lnSpc>
                <a:spcPts val="33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Squared error</a:t>
            </a:r>
          </a:p>
          <a:p>
            <a:pPr>
              <a:lnSpc>
                <a:spcPts val="34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Likelihood</a:t>
            </a:r>
          </a:p>
          <a:p>
            <a:pPr>
              <a:lnSpc>
                <a:spcPts val="33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Posterior probability</a:t>
            </a:r>
          </a:p>
          <a:p>
            <a:pPr>
              <a:lnSpc>
                <a:spcPts val="33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Cost / Utility</a:t>
            </a:r>
          </a:p>
          <a:p>
            <a:pPr>
              <a:lnSpc>
                <a:spcPts val="34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Margin</a:t>
            </a:r>
          </a:p>
          <a:p>
            <a:pPr>
              <a:lnSpc>
                <a:spcPts val="33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Entropy</a:t>
            </a:r>
          </a:p>
          <a:p>
            <a:pPr>
              <a:lnSpc>
                <a:spcPts val="34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K-L divergence</a:t>
            </a:r>
          </a:p>
          <a:p>
            <a:pPr>
              <a:lnSpc>
                <a:spcPts val="3400"/>
              </a:lnSpc>
              <a:tabLst>
                <a:tab pos="24638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etc.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6591300"/>
            <a:ext cx="2070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Pedro Domingos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80441800" y="-79168720"/>
            <a:ext cx="162331392" cy="163445920"/>
          </a:xfrm>
          <a:custGeom>
            <a:avLst/>
            <a:gdLst>
              <a:gd name="connsiteX0" fmla="*/ 80645000 w 162331392"/>
              <a:gd name="connsiteY0" fmla="*/ 81903984 h 163445920"/>
              <a:gd name="connsiteX1" fmla="*/ 81426048 w 162331392"/>
              <a:gd name="connsiteY1" fmla="*/ 81035528 h 163445920"/>
              <a:gd name="connsiteX2" fmla="*/ 81426048 w 162331392"/>
              <a:gd name="connsiteY2" fmla="*/ 81165696 h 163445920"/>
              <a:gd name="connsiteX3" fmla="*/ 81686400 w 162331392"/>
              <a:gd name="connsiteY3" fmla="*/ 80876872 h 163445920"/>
              <a:gd name="connsiteX4" fmla="*/ 81426048 w 162331392"/>
              <a:gd name="connsiteY4" fmla="*/ 80645000 h 163445920"/>
              <a:gd name="connsiteX5" fmla="*/ 81426048 w 162331392"/>
              <a:gd name="connsiteY5" fmla="*/ 80775176 h 163445920"/>
              <a:gd name="connsiteX6" fmla="*/ 80645000 w 162331392"/>
              <a:gd name="connsiteY6" fmla="*/ 81643632 h 163445920"/>
              <a:gd name="connsiteX7" fmla="*/ 80645000 w 162331392"/>
              <a:gd name="connsiteY7" fmla="*/ 81903984 h 163445920"/>
              <a:gd name="connsiteX8" fmla="*/ 81686400 w 162331392"/>
              <a:gd name="connsiteY8" fmla="*/ 82800920 h 163445920"/>
              <a:gd name="connsiteX9" fmla="*/ 81686400 w 162331392"/>
              <a:gd name="connsiteY9" fmla="*/ 82540568 h 163445920"/>
              <a:gd name="connsiteX10" fmla="*/ 80656024 w 162331392"/>
              <a:gd name="connsiteY10" fmla="*/ 81773808 h 163445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62331392" h="163445920">
                <a:moveTo>
                  <a:pt x="80645000" y="81903984"/>
                </a:moveTo>
                <a:cubicBezTo>
                  <a:pt x="80645000" y="81494984"/>
                  <a:pt x="80966248" y="81137776"/>
                  <a:pt x="81426048" y="81035528"/>
                </a:cubicBezTo>
                <a:lnTo>
                  <a:pt x="81426048" y="81165696"/>
                </a:lnTo>
                <a:lnTo>
                  <a:pt x="81686400" y="80876872"/>
                </a:lnTo>
                <a:lnTo>
                  <a:pt x="81426048" y="80645000"/>
                </a:lnTo>
                <a:lnTo>
                  <a:pt x="81426048" y="80775176"/>
                </a:lnTo>
                <a:cubicBezTo>
                  <a:pt x="80966248" y="80877424"/>
                  <a:pt x="80645000" y="81234624"/>
                  <a:pt x="80645000" y="81643632"/>
                </a:cubicBezTo>
                <a:lnTo>
                  <a:pt x="80645000" y="81903984"/>
                </a:lnTo>
                <a:cubicBezTo>
                  <a:pt x="80645000" y="82399352"/>
                  <a:pt x="81111256" y="82800920"/>
                  <a:pt x="81686400" y="82800920"/>
                </a:cubicBezTo>
                <a:lnTo>
                  <a:pt x="81686400" y="82540568"/>
                </a:lnTo>
                <a:cubicBezTo>
                  <a:pt x="81169632" y="82540568"/>
                  <a:pt x="80731032" y="82214176"/>
                  <a:pt x="80656024" y="81773808"/>
                </a:cubicBezTo>
              </a:path>
            </a:pathLst>
          </a:custGeom>
          <a:ln w="12700">
            <a:solidFill>
              <a:srgbClr val="4A7EB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1435100"/>
            <a:ext cx="1181100" cy="228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33500" y="1562100"/>
            <a:ext cx="1016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76400" y="241300"/>
            <a:ext cx="69977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4400" b="1" dirty="0" smtClean="0">
                <a:solidFill>
                  <a:srgbClr val="C0504D"/>
                </a:solidFill>
                <a:latin typeface="Calibri" pitchFamily="18" charset="0"/>
                <a:cs typeface="Calibri" pitchFamily="18" charset="0"/>
              </a:rPr>
              <a:t>ML in Practice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2573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Understand domain, prior knowledge, and goals</a:t>
            </a:r>
          </a:p>
          <a:p>
            <a:pPr>
              <a:lnSpc>
                <a:spcPts val="3500"/>
              </a:lnSpc>
              <a:tabLst>
                <a:tab pos="12573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integration, selection, cleaning, pre-processing, etc.</a:t>
            </a:r>
          </a:p>
          <a:p>
            <a:pPr>
              <a:lnSpc>
                <a:spcPts val="3500"/>
              </a:lnSpc>
              <a:tabLst>
                <a:tab pos="12573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 models</a:t>
            </a:r>
          </a:p>
          <a:p>
            <a:pPr>
              <a:lnSpc>
                <a:spcPts val="3400"/>
              </a:lnSpc>
              <a:tabLst>
                <a:tab pos="12573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Interpret results</a:t>
            </a:r>
          </a:p>
          <a:p>
            <a:pPr>
              <a:lnSpc>
                <a:spcPts val="3500"/>
              </a:lnSpc>
              <a:tabLst>
                <a:tab pos="12573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Consolidate and deploy discovered knowledge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8900" y="6591300"/>
            <a:ext cx="260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a slide by Pedro Domingos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8300" y="2463800"/>
            <a:ext cx="596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Loop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831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49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317500"/>
            <a:ext cx="8039100" cy="562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3429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Lessons Learned about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342900" algn="l"/>
                <a:tab pos="3810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can be viewed as using direct or indirect </a:t>
            </a:r>
          </a:p>
          <a:p>
            <a:pPr>
              <a:lnSpc>
                <a:spcPts val="3300"/>
              </a:lnSpc>
              <a:tabLst>
                <a:tab pos="3429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experience to approximate a chosen target function.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342900" algn="l"/>
                <a:tab pos="3810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Function approximation can be viewed as a search </a:t>
            </a:r>
          </a:p>
          <a:p>
            <a:pPr>
              <a:lnSpc>
                <a:spcPts val="3400"/>
              </a:lnSpc>
              <a:tabLst>
                <a:tab pos="3429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through a space of hypotheses (representations of </a:t>
            </a:r>
          </a:p>
          <a:p>
            <a:pPr>
              <a:lnSpc>
                <a:spcPts val="3400"/>
              </a:lnSpc>
              <a:tabLst>
                <a:tab pos="3429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functions) for one that best fits a set of training data.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342900" algn="l"/>
                <a:tab pos="3810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Different learning methods assume different </a:t>
            </a:r>
          </a:p>
          <a:p>
            <a:pPr>
              <a:lnSpc>
                <a:spcPts val="3400"/>
              </a:lnSpc>
              <a:tabLst>
                <a:tab pos="3429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hypothesis spaces (representation languages) and/or </a:t>
            </a:r>
          </a:p>
          <a:p>
            <a:pPr>
              <a:lnSpc>
                <a:spcPts val="3300"/>
              </a:lnSpc>
              <a:tabLst>
                <a:tab pos="3429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employ different search techniques.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8900" y="6591300"/>
            <a:ext cx="1790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0" y="2222500"/>
            <a:ext cx="40513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 Brief History of</a:t>
            </a:r>
          </a:p>
          <a:p>
            <a:pPr>
              <a:lnSpc>
                <a:spcPts val="5200"/>
              </a:lnSpc>
              <a:tabLst>
                <a:tab pos="1016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Machine Learning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74700" y="228600"/>
            <a:ext cx="6985000" cy="292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History of Machine Learning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57200" algn="l"/>
                <a:tab pos="596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1950s</a:t>
            </a:r>
          </a:p>
          <a:p>
            <a:pPr>
              <a:lnSpc>
                <a:spcPts val="21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Samuel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 checker player</a:t>
            </a:r>
          </a:p>
          <a:p>
            <a:pPr>
              <a:lnSpc>
                <a:spcPts val="22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Selfridge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 Pandemonium</a:t>
            </a:r>
          </a:p>
          <a:p>
            <a:pPr>
              <a:lnSpc>
                <a:spcPts val="2400"/>
              </a:lnSpc>
              <a:tabLst>
                <a:tab pos="457200" algn="l"/>
                <a:tab pos="5969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1960s: </a:t>
            </a:r>
          </a:p>
          <a:p>
            <a:pPr>
              <a:lnSpc>
                <a:spcPts val="21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Neural networks: Perceptron</a:t>
            </a:r>
          </a:p>
          <a:p>
            <a:pPr>
              <a:lnSpc>
                <a:spcPts val="2100"/>
              </a:lnSpc>
              <a:tabLst>
                <a:tab pos="4572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Pattern recognition 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31900" y="3073400"/>
            <a:ext cx="127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11300" y="3060700"/>
            <a:ext cx="4660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in the limit theory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Minsky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 Papert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prove limitations of Perceptron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3619500"/>
            <a:ext cx="3289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1970s: 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Symbolic concept induction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31900" y="4241800"/>
            <a:ext cx="1270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11300" y="4241800"/>
            <a:ext cx="53213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Winston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 arch learner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Expert systems and the knowledge acquisition bottleneck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Quinlan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 ID3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Michalski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AQ and soybean diagnosis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Scientific discovery with BACON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Mathematical discovery with AM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" y="6591300"/>
            <a:ext cx="1790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8800" y="190500"/>
            <a:ext cx="80010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215900" algn="l"/>
                <a:tab pos="6731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History of Machine Learning (cont.)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1980s: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Advanced decision tree and rule learning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31900" y="2019300"/>
            <a:ext cx="1270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11300" y="2006600"/>
            <a:ext cx="60833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Explanation-based Learning (EBL)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and planning and problem solving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Utility problem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Analogy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Cognitive architectures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Resurgence of neural networks (connectionism, backpropagation)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Valiant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’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PAC Learning Theory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Focus on experimental methodology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74700" y="4152900"/>
            <a:ext cx="5118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1990s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mining</a:t>
            </a:r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Adaptive software agents and web applications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31900" y="5041900"/>
            <a:ext cx="1270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11300" y="5029200"/>
            <a:ext cx="40386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Text learning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Reinforcement learning (RL)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Inductive Logic Programming (ILP)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Ensembles: Bagging, Boosting, and Stacking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Bayes Net learning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" y="6591300"/>
            <a:ext cx="1790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Slide credit: Ray Mooney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52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8800" y="342900"/>
            <a:ext cx="8084136" cy="6342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>
                <a:tab pos="215900" algn="l"/>
                <a:tab pos="673100" algn="l"/>
              </a:tabLst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History of Machine Learning (cont.)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2000s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Support vector machines &amp; kernel methods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Graphical models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Statistical relational learning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Transfer learning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Sequence labeling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Collective classification and structured outputs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Computer Systems Applications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Compilers, Debugging, Graphics, Security)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E-mail management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Personalized assistants that learn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in robotics and vision</a:t>
            </a:r>
          </a:p>
          <a:p>
            <a:pPr>
              <a:lnSpc>
                <a:spcPts val="26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2010s</a:t>
            </a:r>
          </a:p>
          <a:p>
            <a:pPr>
              <a:lnSpc>
                <a:spcPts val="20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Deep learning systems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 for big data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Bayesian methods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Multi-task &amp; lifelong learning</a:t>
            </a:r>
          </a:p>
          <a:p>
            <a:pPr>
              <a:lnSpc>
                <a:spcPts val="22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r>
              <a:rPr lang="en-US" altLang="zh-CN" sz="2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Applications to vision, speech, social networks, learning to read, etc.</a:t>
            </a:r>
          </a:p>
          <a:p>
            <a:pPr>
              <a:lnSpc>
                <a:spcPts val="2100"/>
              </a:lnSpc>
              <a:tabLst>
                <a:tab pos="215900" algn="l"/>
                <a:tab pos="673100" algn="l"/>
              </a:tabLst>
            </a:pPr>
            <a:r>
              <a:rPr lang="en-US" altLang="zh-CN" dirty="0" smtClean="0"/>
              <a:t>		</a:t>
            </a:r>
            <a:endParaRPr lang="en-US" altLang="zh-CN" sz="2000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8900" y="6591300"/>
            <a:ext cx="2184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Based on slide by Ray Mooney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432800" y="64389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53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55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Tentative 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362"/>
            <a:ext cx="8229600" cy="5989638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/>
              <a:t>Introduction to Machine Learning  </a:t>
            </a:r>
          </a:p>
          <a:p>
            <a:r>
              <a:rPr lang="en-US" sz="4500" dirty="0"/>
              <a:t>Supervised and Unsupervised learning</a:t>
            </a:r>
          </a:p>
          <a:p>
            <a:r>
              <a:rPr lang="en-US" sz="4500" dirty="0"/>
              <a:t>Decision Tree</a:t>
            </a:r>
          </a:p>
          <a:p>
            <a:r>
              <a:rPr lang="en-US" sz="4500" dirty="0"/>
              <a:t>Random Forest</a:t>
            </a:r>
          </a:p>
          <a:p>
            <a:r>
              <a:rPr lang="en-US" sz="4500" dirty="0"/>
              <a:t>Perceptron learning rule</a:t>
            </a:r>
          </a:p>
          <a:p>
            <a:r>
              <a:rPr lang="en-US" sz="4500" dirty="0"/>
              <a:t>Gradient Descent</a:t>
            </a:r>
          </a:p>
          <a:p>
            <a:r>
              <a:rPr lang="en-US" sz="4500" dirty="0"/>
              <a:t>Neural Network</a:t>
            </a:r>
          </a:p>
          <a:p>
            <a:r>
              <a:rPr lang="en-US" sz="4500" dirty="0"/>
              <a:t>SVM</a:t>
            </a:r>
          </a:p>
          <a:p>
            <a:r>
              <a:rPr lang="en-US" sz="4500" dirty="0"/>
              <a:t>KNN</a:t>
            </a:r>
          </a:p>
          <a:p>
            <a:r>
              <a:rPr lang="en-US" sz="4500" b="1" dirty="0"/>
              <a:t>Evaluation Metrics</a:t>
            </a:r>
          </a:p>
          <a:p>
            <a:r>
              <a:rPr lang="en-US" sz="4500" dirty="0"/>
              <a:t>Regression</a:t>
            </a:r>
          </a:p>
          <a:p>
            <a:r>
              <a:rPr lang="en-US" sz="4500" dirty="0"/>
              <a:t>Linear and Non-Linear Regression</a:t>
            </a:r>
          </a:p>
          <a:p>
            <a:r>
              <a:rPr lang="en-US" sz="4500" dirty="0"/>
              <a:t>Logistic Regression</a:t>
            </a:r>
          </a:p>
          <a:p>
            <a:r>
              <a:rPr lang="en-US" sz="4500" dirty="0"/>
              <a:t>Clustering</a:t>
            </a:r>
          </a:p>
          <a:p>
            <a:r>
              <a:rPr lang="en-US" sz="4500" dirty="0" err="1"/>
              <a:t>kmeans</a:t>
            </a:r>
            <a:endParaRPr lang="en-US" sz="4500" dirty="0"/>
          </a:p>
          <a:p>
            <a:r>
              <a:rPr lang="en-US" sz="4500" dirty="0" err="1"/>
              <a:t>kmediods</a:t>
            </a:r>
            <a:endParaRPr lang="en-US" sz="4500" dirty="0"/>
          </a:p>
          <a:p>
            <a:r>
              <a:rPr lang="en-US" sz="4500" dirty="0"/>
              <a:t>Agglomerative (AGNUS)</a:t>
            </a:r>
          </a:p>
          <a:p>
            <a:r>
              <a:rPr lang="en-US" sz="4500" dirty="0"/>
              <a:t>Bayes’ theorem and Naïve Bayes (TBD</a:t>
            </a:r>
            <a:r>
              <a:rPr lang="en-US" sz="4500" dirty="0" smtClean="0"/>
              <a:t>)</a:t>
            </a:r>
          </a:p>
          <a:p>
            <a:r>
              <a:rPr lang="en-US" sz="4500" dirty="0" smtClean="0"/>
              <a:t>Advanced Topics </a:t>
            </a:r>
            <a:endParaRPr lang="en-US" sz="4500" dirty="0"/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80645000" y="-75123144"/>
            <a:ext cx="170434000" cy="162166304"/>
          </a:xfrm>
          <a:custGeom>
            <a:avLst/>
            <a:gdLst>
              <a:gd name="connsiteX0" fmla="*/ 80645000 w 170434000"/>
              <a:gd name="connsiteY0" fmla="*/ 80645000 h 162166304"/>
              <a:gd name="connsiteX1" fmla="*/ 89789000 w 170434000"/>
              <a:gd name="connsiteY1" fmla="*/ 80645000 h 162166304"/>
              <a:gd name="connsiteX2" fmla="*/ 89789000 w 170434000"/>
              <a:gd name="connsiteY2" fmla="*/ 81521296 h 162166304"/>
              <a:gd name="connsiteX3" fmla="*/ 80645000 w 170434000"/>
              <a:gd name="connsiteY3" fmla="*/ 81521296 h 162166304"/>
              <a:gd name="connsiteX4" fmla="*/ 80645000 w 170434000"/>
              <a:gd name="connsiteY4" fmla="*/ 80645000 h 162166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434000" h="162166304">
                <a:moveTo>
                  <a:pt x="80645000" y="80645000"/>
                </a:moveTo>
                <a:lnTo>
                  <a:pt x="89789000" y="80645000"/>
                </a:lnTo>
                <a:lnTo>
                  <a:pt x="89789000" y="81521296"/>
                </a:lnTo>
                <a:lnTo>
                  <a:pt x="80645000" y="81521296"/>
                </a:lnTo>
                <a:lnTo>
                  <a:pt x="80645000" y="806450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7800" y="467960"/>
            <a:ext cx="5759590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Tentative Course Outline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54739" y="1661760"/>
            <a:ext cx="3895682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Supervised learning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Decision tree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induction</a:t>
            </a:r>
            <a:endParaRPr lang="en-US" altLang="zh-CN" sz="2400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Linear regression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Logistic regression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Support vector machines 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&amp; kernel methods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Model ensembles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Neural networks &amp; 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      Deep learning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endParaRPr lang="en-US" altLang="zh-CN" sz="2400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737100" y="1549400"/>
            <a:ext cx="3893502" cy="56374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Unsupervised learning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Clustering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Dimensionality reduction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Reinforcement learning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Temporal difference 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learning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 learning</a:t>
            </a:r>
          </a:p>
          <a:p>
            <a:pPr marL="342900" indent="-342900">
              <a:lnSpc>
                <a:spcPts val="2900"/>
              </a:lnSpc>
              <a:buFont typeface="Arial" panose="020B0604020202020204" pitchFamily="34" charset="0"/>
              <a:buChar char="•"/>
              <a:tabLst>
                <a:tab pos="457200" algn="l"/>
                <a:tab pos="736600" algn="l"/>
              </a:tabLst>
            </a:pP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Evaluation metrics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Advanced Topics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    </a:t>
            </a:r>
            <a:endParaRPr lang="en-US" altLang="zh-CN" sz="2400" dirty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endParaRPr lang="en-US" altLang="zh-CN" sz="2800" dirty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3400"/>
              </a:lnSpc>
              <a:tabLst>
                <a:tab pos="457200" algn="l"/>
                <a:tab pos="736600" algn="l"/>
              </a:tabLst>
            </a:pPr>
            <a:endParaRPr lang="en-US" altLang="zh-CN" sz="2800" b="1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  <a:p>
            <a:pPr>
              <a:lnSpc>
                <a:spcPts val="3300"/>
              </a:lnSpc>
              <a:tabLst>
                <a:tab pos="457200" algn="l"/>
                <a:tab pos="736600" algn="l"/>
              </a:tabLst>
            </a:pPr>
            <a:endParaRPr lang="en-US" altLang="zh-CN" sz="2800" b="1" dirty="0" smtClean="0">
              <a:solidFill>
                <a:srgbClr val="000000"/>
              </a:solidFill>
              <a:latin typeface="Calibri" pitchFamily="18" charset="0"/>
              <a:cs typeface="Calibri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ts val="2700"/>
              </a:lnSpc>
              <a:tabLst/>
            </a:pP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The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field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of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machine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learning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is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concerned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with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the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question of</a:t>
            </a:r>
            <a:r>
              <a:rPr lang="en-US" altLang="zh-CN" sz="2800" dirty="0" smtClean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how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to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construct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computer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programs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that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automatically improve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with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experience.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</a:p>
          <a:p>
            <a:pPr marL="0" indent="0" algn="just">
              <a:lnSpc>
                <a:spcPts val="2700"/>
              </a:lnSpc>
              <a:buNone/>
              <a:tabLst/>
            </a:pP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    (Tom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Mitchell)</a:t>
            </a:r>
          </a:p>
          <a:p>
            <a:pPr>
              <a:lnSpc>
                <a:spcPts val="1000"/>
              </a:lnSpc>
            </a:pPr>
            <a:endParaRPr lang="en-US" altLang="zh-CN" sz="2800" dirty="0"/>
          </a:p>
          <a:p>
            <a:pPr>
              <a:lnSpc>
                <a:spcPts val="1000"/>
              </a:lnSpc>
            </a:pPr>
            <a:endParaRPr lang="en-US" altLang="zh-CN" sz="2800" dirty="0"/>
          </a:p>
          <a:p>
            <a:pPr>
              <a:lnSpc>
                <a:spcPts val="1000"/>
              </a:lnSpc>
            </a:pPr>
            <a:endParaRPr lang="en-US" altLang="zh-CN" sz="2800" dirty="0"/>
          </a:p>
          <a:p>
            <a:pPr algn="just">
              <a:lnSpc>
                <a:spcPts val="2700"/>
              </a:lnSpc>
              <a:tabLst/>
            </a:pP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Principles,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smtClean="0">
                <a:cs typeface="Times New Roman" pitchFamily="18" charset="0"/>
              </a:rPr>
              <a:t>m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ethods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,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and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algorithms for learning</a:t>
            </a:r>
            <a:r>
              <a:rPr lang="en-US" altLang="zh-CN" sz="2800" dirty="0" smtClean="0">
                <a:cs typeface="Times New Roman" pitchFamily="18" charset="0"/>
              </a:rPr>
              <a:t>    </a:t>
            </a:r>
            <a:r>
              <a:rPr lang="en-US" altLang="zh-CN" sz="2800" dirty="0" smtClean="0">
                <a:solidFill>
                  <a:srgbClr val="000000"/>
                </a:solidFill>
                <a:cs typeface="Times New Roman" pitchFamily="18" charset="0"/>
              </a:rPr>
              <a:t>and prediction</a:t>
            </a:r>
            <a:r>
              <a:rPr lang="en-US" altLang="zh-CN" sz="2800" dirty="0" smtClean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on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the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basis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of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past</a:t>
            </a:r>
            <a:r>
              <a:rPr lang="en-US" altLang="zh-CN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experience</a:t>
            </a:r>
            <a:r>
              <a:rPr lang="en-US" altLang="zh-CN" sz="2800" dirty="0">
                <a:cs typeface="Times New Roman" pitchFamily="18" charset="0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(MIT)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85900" y="152400"/>
            <a:ext cx="61595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300"/>
              </a:lnSpc>
              <a:tabLst/>
            </a:pPr>
            <a:r>
              <a:rPr lang="en-US" altLang="zh-CN" sz="4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What is Machine Learning?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46100" y="1181100"/>
            <a:ext cx="8191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“Learning is any process by which a system improves 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11200" y="1600200"/>
            <a:ext cx="4838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performance from experience.”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289300" y="2095500"/>
            <a:ext cx="2463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-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Herbert Simon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6100" y="3111500"/>
            <a:ext cx="4215065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Definition by Tom Mitchell: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3300" y="3644900"/>
            <a:ext cx="75565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Machine Learning is the study of algorithms that 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improve their performance 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 some task 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03300" y="5118100"/>
            <a:ext cx="3302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with experience 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8500" y="5625931"/>
            <a:ext cx="7645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 well-defined learning task is given by &lt;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, 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&gt;.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509000" y="64389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89898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4320</TotalTime>
  <Words>1357</Words>
  <Application>Microsoft Office PowerPoint</Application>
  <PresentationFormat>On-screen Show (4:3)</PresentationFormat>
  <Paragraphs>976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MS PGothic</vt:lpstr>
      <vt:lpstr>宋体</vt:lpstr>
      <vt:lpstr>Arial</vt:lpstr>
      <vt:lpstr>Calibri</vt:lpstr>
      <vt:lpstr>Garamond</vt:lpstr>
      <vt:lpstr>Segoe UI Symbol</vt:lpstr>
      <vt:lpstr>Times New Roman</vt:lpstr>
      <vt:lpstr>Wingdings</vt:lpstr>
      <vt:lpstr>Office Theme</vt:lpstr>
      <vt:lpstr>PowerPoint Presentation</vt:lpstr>
      <vt:lpstr>Contact Information</vt:lpstr>
      <vt:lpstr>Grading Policy</vt:lpstr>
      <vt:lpstr>Term Project</vt:lpstr>
      <vt:lpstr>Books &amp; Resources</vt:lpstr>
      <vt:lpstr>Tentative Course Outline</vt:lpstr>
      <vt:lpstr>PowerPoint Presentation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kashif.zafar</dc:creator>
  <cp:lastModifiedBy>kashif.zafar</cp:lastModifiedBy>
  <cp:revision>41</cp:revision>
  <dcterms:created xsi:type="dcterms:W3CDTF">2006-08-16T00:00:00Z</dcterms:created>
  <dcterms:modified xsi:type="dcterms:W3CDTF">2025-01-28T00:50:11Z</dcterms:modified>
</cp:coreProperties>
</file>